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3" r:id="rId5"/>
    <p:sldId id="262" r:id="rId6"/>
    <p:sldId id="264" r:id="rId7"/>
    <p:sldId id="265" r:id="rId8"/>
    <p:sldId id="266" r:id="rId9"/>
    <p:sldId id="267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0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566894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-23573" y="6787661"/>
            <a:ext cx="13028374" cy="2965939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pic>
        <p:nvPicPr>
          <p:cNvPr id="120" name="image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948053" y="7579135"/>
            <a:ext cx="5085119" cy="13829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120"/>
          <p:cNvSpPr/>
          <p:nvPr/>
        </p:nvSpPr>
        <p:spPr>
          <a:xfrm>
            <a:off x="385476" y="5851285"/>
            <a:ext cx="7455817" cy="1691013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 dirty="0"/>
          </a:p>
        </p:txBody>
      </p:sp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6" name="Shape 150"/>
          <p:cNvSpPr/>
          <p:nvPr/>
        </p:nvSpPr>
        <p:spPr>
          <a:xfrm>
            <a:off x="744506" y="6507071"/>
            <a:ext cx="686085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lang="en-IN" sz="2700" b="1" cap="all" dirty="0">
                <a:solidFill>
                  <a:srgbClr val="2B3C50"/>
                </a:solidFill>
                <a:latin typeface="Arial" panose="020B0604020202020204" pitchFamily="34" charset="0"/>
                <a:ea typeface="Roboto Bold"/>
                <a:cs typeface="Arial" panose="020B0604020202020204" pitchFamily="34" charset="0"/>
              </a:rPr>
              <a:t>Customer Success is Everything</a:t>
            </a:r>
          </a:p>
        </p:txBody>
      </p:sp>
      <p:sp>
        <p:nvSpPr>
          <p:cNvPr id="27" name="Shape 151"/>
          <p:cNvSpPr/>
          <p:nvPr/>
        </p:nvSpPr>
        <p:spPr>
          <a:xfrm>
            <a:off x="976863" y="6413430"/>
            <a:ext cx="651521" cy="56416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-492040" y="8587859"/>
            <a:ext cx="65024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ea typeface="Roboto Regular" pitchFamily="2" charset="0"/>
                <a:cs typeface="Arial" panose="020B0604020202020204" pitchFamily="34" charset="0"/>
              </a:rPr>
              <a:t>For additional Information please contact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705937" y="8987969"/>
            <a:ext cx="65024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u="sng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Roboto Regular" pitchFamily="2" charset="0"/>
                <a:cs typeface="Arial" panose="020B0604020202020204" pitchFamily="34" charset="0"/>
              </a:rPr>
              <a:t>business@baryonssoftsolutions.com</a:t>
            </a:r>
          </a:p>
        </p:txBody>
      </p:sp>
    </p:spTree>
    <p:extLst>
      <p:ext uri="{BB962C8B-B14F-4D97-AF65-F5344CB8AC3E}">
        <p14:creationId xmlns:p14="http://schemas.microsoft.com/office/powerpoint/2010/main" val="23895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79607" y="1116405"/>
            <a:ext cx="20810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Non-Disclosure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2067" y="1875600"/>
            <a:ext cx="11993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This Document is confidential to Baryons and Recipients. This document contains information and </a:t>
            </a:r>
            <a:r>
              <a:rPr lang="en-US" sz="2000" dirty="0" smtClean="0"/>
              <a:t>data that </a:t>
            </a:r>
            <a:r>
              <a:rPr lang="en-US" sz="2000" dirty="0"/>
              <a:t>Baryons considers confidential and proprietary (“Confidential Information”).</a:t>
            </a:r>
          </a:p>
          <a:p>
            <a:endParaRPr lang="en-US" altLang="ja-JP" sz="2000" dirty="0">
              <a:ea typeface="ＭＳ Ｐゴシック" pitchFamily="34" charset="-128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ja-JP" sz="2000" dirty="0">
                <a:ea typeface="ＭＳ Ｐゴシック" pitchFamily="34" charset="-128"/>
              </a:rPr>
              <a:t>Confidential information in this document shall not be disclosed outside the buyer</a:t>
            </a:r>
            <a:r>
              <a:rPr lang="en-US" altLang="ja-JP" sz="2000" dirty="0">
                <a:latin typeface="Arial" charset="0"/>
                <a:ea typeface="ＭＳ Ｐゴシック" pitchFamily="34" charset="-128"/>
              </a:rPr>
              <a:t>’</a:t>
            </a:r>
            <a:r>
              <a:rPr lang="en-US" altLang="ja-JP" sz="2000" dirty="0">
                <a:ea typeface="ＭＳ Ｐゴシック" pitchFamily="34" charset="-128"/>
              </a:rPr>
              <a:t>s proposal evaluators and shall not be duplicated, used, or disclosed </a:t>
            </a:r>
            <a:r>
              <a:rPr lang="en-US" altLang="ja-JP" sz="2000" dirty="0">
                <a:latin typeface="Arial" charset="0"/>
                <a:ea typeface="ＭＳ Ｐゴシック" pitchFamily="34" charset="-128"/>
              </a:rPr>
              <a:t>–</a:t>
            </a:r>
            <a:r>
              <a:rPr lang="en-US" altLang="ja-JP" sz="2000" dirty="0">
                <a:ea typeface="ＭＳ Ｐゴシック" pitchFamily="34" charset="-128"/>
              </a:rPr>
              <a:t> in whole or in part </a:t>
            </a:r>
            <a:r>
              <a:rPr lang="en-US" altLang="ja-JP" sz="2000" dirty="0">
                <a:latin typeface="Arial" charset="0"/>
                <a:ea typeface="ＭＳ Ｐゴシック" pitchFamily="34" charset="-128"/>
              </a:rPr>
              <a:t>–</a:t>
            </a:r>
            <a:r>
              <a:rPr lang="en-US" altLang="ja-JP" sz="2000" dirty="0">
                <a:ea typeface="ＭＳ Ｐゴシック" pitchFamily="34" charset="-128"/>
              </a:rPr>
              <a:t> for any purpose other than to evaluate this solution without specific written permission of an authorized representative of Baryons.</a:t>
            </a:r>
            <a:r>
              <a:rPr lang="en-US" altLang="ja-JP" sz="2400" dirty="0">
                <a:ea typeface="ＭＳ Ｐゴシック" pitchFamily="34" charset="-128"/>
              </a:rPr>
              <a:t> 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91928" y="1082445"/>
            <a:ext cx="2678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Engagement Models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280759" y="5297552"/>
            <a:ext cx="4467914" cy="806645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Onsite-Offshore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1236" y="1886338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Fixed Bid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98790" y="1848628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&amp;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59602" y="5277724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ODC</a:t>
            </a:r>
          </a:p>
        </p:txBody>
      </p:sp>
      <p:sp>
        <p:nvSpPr>
          <p:cNvPr id="2" name="Rectangle 1"/>
          <p:cNvSpPr/>
          <p:nvPr/>
        </p:nvSpPr>
        <p:spPr>
          <a:xfrm>
            <a:off x="778359" y="2909434"/>
            <a:ext cx="51360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Clear system requirements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Fixed timeline and fixed price to deliver agreed scope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Change controlled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222394" y="6429444"/>
            <a:ext cx="51360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20-30% of work done at onsite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Requirement understanding and crucial support provided at onsite.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Development/Implementation/Testing carried out from offshore.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41801" y="6447626"/>
            <a:ext cx="51360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Dedicated team at offshore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Managed delivery with productivity improvements over time.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Managed talent pool and best practices for assured delivery.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189346" y="2851107"/>
            <a:ext cx="51360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Price quoted per unit of effort 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Charges based on actual efforts spent on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special licenses and hardware procurement charged at actual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2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91928" y="1082445"/>
            <a:ext cx="2678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Engagement Models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1236" y="1886338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Waterfall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40425" y="1887538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Iterative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30981" y="3172475"/>
            <a:ext cx="513605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Active User Involvement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Empowered development teams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Evolving requirements, fixed timescales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Lightweight capture of requirements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Small incremental releases – iteration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Frequent delivery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Testing integrated throughout the project life cycle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01236" y="3161077"/>
            <a:ext cx="51360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Linear, sequential life cycle model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Phases with specific deliverables and review process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Phases processed and completed one at a time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Works well when requirements are well understood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Simple and easy to understand and use</a:t>
            </a:r>
          </a:p>
        </p:txBody>
      </p:sp>
    </p:spTree>
    <p:extLst>
      <p:ext uri="{BB962C8B-B14F-4D97-AF65-F5344CB8AC3E}">
        <p14:creationId xmlns:p14="http://schemas.microsoft.com/office/powerpoint/2010/main" val="155123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98125" y="1062990"/>
            <a:ext cx="21210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Quality Process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908284" y="2615111"/>
            <a:ext cx="5463467" cy="6379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Tools implemented for 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and Leave Tracking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Definition &amp; Task Allocation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Sheet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Bug/Review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Reporting for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v/s Actual Progress on Task Completion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v/s Actual Efforts spent per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 Project Meetings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Executive Review of all Projects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Items Tracked and Followed to Closure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Dedicated Software Engineering Resource to enforce Reporting &amp; Tracking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Dedicated Systems Administrator for Tools &amp; Systems Administration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6565" y="2547078"/>
            <a:ext cx="6043615" cy="5344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process documentation available to all teams and individuals through Quantum (Baryons Intranet)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Documented Guidelines &amp; Procedures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Code of Conduct (includes sensitization on customer’s IP)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Configuration Control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 Management (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Staging, Production environments)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 &amp; Recovery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1235" y="1537191"/>
            <a:ext cx="6181456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Documented Quality Process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140425" y="1538391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Adherence</a:t>
            </a:r>
          </a:p>
        </p:txBody>
      </p:sp>
    </p:spTree>
    <p:extLst>
      <p:ext uri="{BB962C8B-B14F-4D97-AF65-F5344CB8AC3E}">
        <p14:creationId xmlns:p14="http://schemas.microsoft.com/office/powerpoint/2010/main" val="238233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452469" y="1062990"/>
            <a:ext cx="17796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Review &amp; QA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382378" y="2546812"/>
            <a:ext cx="4387296" cy="5622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Testing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Coordinated unit testing performed by developers at end of each logical development cycle.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Bugs found in unit testing logged for tracking.</a:t>
            </a:r>
          </a:p>
          <a:p>
            <a:pPr marL="352425" lvl="1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Testing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Documented Test Cases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Reports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 Reports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245936" y="2528008"/>
            <a:ext cx="5720130" cy="7359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 identified at start of project.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milestones defined as part of internal project plan.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 Organization Review Board comprising technology architects and project managers to participate in reviews.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Comments tracking 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  <a:p>
            <a:pPr marL="352425" lvl="1" algn="l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  <a:p>
            <a:pPr marL="957263" lvl="2" algn="l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Reviews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84610" y="1487317"/>
            <a:ext cx="6181456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Methodology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23800" y="1488517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5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540439" y="1062990"/>
            <a:ext cx="28488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Configuration Control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44172" y="2547885"/>
            <a:ext cx="11012287" cy="655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SVN used for Configuration Control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installation on an internal server for all code managed by Baryons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members get project based access control to source code repositories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Customer’s Source Code Repositories used where mandated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Check-in working code at every end of day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run up to a release, check-in control may be implemented as needed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baseline/release labeled in repository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Repository backed up weekly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00997" y="1487317"/>
            <a:ext cx="6181456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Configuration Tool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34247" y="5116218"/>
            <a:ext cx="4467914" cy="814711"/>
          </a:xfrm>
          <a:prstGeom prst="roundRect">
            <a:avLst/>
          </a:prstGeom>
          <a:solidFill>
            <a:srgbClr val="88A6E8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</a:p>
        </p:txBody>
      </p:sp>
    </p:spTree>
    <p:extLst>
      <p:ext uri="{BB962C8B-B14F-4D97-AF65-F5344CB8AC3E}">
        <p14:creationId xmlns:p14="http://schemas.microsoft.com/office/powerpoint/2010/main" val="415399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36334" y="1179720"/>
            <a:ext cx="2595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Backup &amp; Recovery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423399" y="1887794"/>
            <a:ext cx="6201120" cy="627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Servers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File Server for Project Documents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Source Code Repository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Tools Server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 Infrastructure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 and Test Environments exposed to the external world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Staging Environments maintained by Baryons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Production Environments maintained by Baryons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7355975" y="1544236"/>
            <a:ext cx="5270527" cy="6538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 Procedure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Servers Backed up Weekly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 Infrastructure Backed up Weekly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Backup frequency for Customer Production Environments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Backups maintained on Internal Servers and Cloud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Recoverability checked every 3 months at least and more often for critical backups.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78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64689" y="1082445"/>
            <a:ext cx="31614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Network &amp; Data Security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401523" y="1356773"/>
            <a:ext cx="6388384" cy="765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Networks &amp; Firewalls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resources like the source code repository available only on the Baryons network.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external network controlled via Baryons Proxy.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Firewall for Baryons network.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on uploads and downloads. All uploads &amp; downloads logged. Large ones require permission.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Ports opened for access only for special requirements.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Password policy for all network resources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ADS for Authentication and Single Sign On behavior across internal applications.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Separate and controlled accounts for Linux servers.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217924" y="1035089"/>
            <a:ext cx="5596757" cy="550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data shared with employees only on a need-to-know basis.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customer data treated as confidential by default.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Confidential Disclosure signed with employees as required.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Plans, Source Code, Bug Reports, Project Areas in Internal Tools available only to people involved on the project.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14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810</Words>
  <Application>Microsoft Office PowerPoint</Application>
  <PresentationFormat>Custom</PresentationFormat>
  <Paragraphs>209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Arial</vt:lpstr>
      <vt:lpstr>Helvetica</vt:lpstr>
      <vt:lpstr>Helvetica Light</vt:lpstr>
      <vt:lpstr>Helvetica Neue</vt:lpstr>
      <vt:lpstr>Roboto Bold</vt:lpstr>
      <vt:lpstr>Roboto Light</vt:lpstr>
      <vt:lpstr>Roboto Regular</vt:lpstr>
      <vt:lpstr>Wingdings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baryons</dc:creator>
  <cp:lastModifiedBy>Ponnar</cp:lastModifiedBy>
  <cp:revision>61</cp:revision>
  <dcterms:modified xsi:type="dcterms:W3CDTF">2016-07-19T14:14:41Z</dcterms:modified>
</cp:coreProperties>
</file>