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60" r:id="rId3"/>
    <p:sldId id="261" r:id="rId4"/>
    <p:sldId id="262" r:id="rId5"/>
    <p:sldId id="263" r:id="rId6"/>
    <p:sldId id="264" r:id="rId7"/>
    <p:sldId id="259" r:id="rId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1pPr>
    <a:lvl2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2pPr>
    <a:lvl3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3pPr>
    <a:lvl4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4pPr>
    <a:lvl5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5pPr>
    <a:lvl6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6pPr>
    <a:lvl7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7pPr>
    <a:lvl8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8pPr>
    <a:lvl9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139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592384129"/>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Title Text</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Shape 93"/>
          <p:cNvSpPr>
            <a:spLocks noGrp="1"/>
          </p:cNvSpPr>
          <p:nvPr>
            <p:ph type="body" sz="quarter" idx="1"/>
          </p:nvPr>
        </p:nvSpPr>
        <p:spPr>
          <a:xfrm>
            <a:off x="1270000" y="6362700"/>
            <a:ext cx="10464800" cy="469900"/>
          </a:xfrm>
          <a:prstGeom prst="rect">
            <a:avLst/>
          </a:prstGeom>
        </p:spPr>
        <p:txBody>
          <a:bodyPr anchor="t"/>
          <a:lstStyle>
            <a:lvl1pPr marL="0" indent="0" algn="ctr">
              <a:spcBef>
                <a:spcPts val="0"/>
              </a:spcBef>
              <a:buSzTx/>
              <a:buNone/>
              <a:defRPr sz="2400"/>
            </a:lvl1pPr>
            <a:lvl2pPr marL="740833" indent="-296333" algn="ctr">
              <a:spcBef>
                <a:spcPts val="0"/>
              </a:spcBef>
              <a:defRPr sz="2400"/>
            </a:lvl2pPr>
            <a:lvl3pPr marL="1185333" indent="-296333" algn="ctr">
              <a:spcBef>
                <a:spcPts val="0"/>
              </a:spcBef>
              <a:defRPr sz="2400"/>
            </a:lvl3pPr>
            <a:lvl4pPr marL="1629833" indent="-296333" algn="ctr">
              <a:spcBef>
                <a:spcPts val="0"/>
              </a:spcBef>
              <a:defRPr sz="2400"/>
            </a:lvl4pPr>
            <a:lvl5pPr marL="2074333" indent="-296333" algn="ctr">
              <a:spcBef>
                <a:spcPts val="0"/>
              </a:spcBef>
              <a:defRPr sz="2400"/>
            </a:lvl5pPr>
          </a:lstStyle>
          <a:p>
            <a:r>
              <a:t>Body Level One</a:t>
            </a:r>
          </a:p>
          <a:p>
            <a:pPr lvl="1"/>
            <a:r>
              <a:t>Body Level Two</a:t>
            </a:r>
          </a:p>
          <a:p>
            <a:pPr lvl="2"/>
            <a:r>
              <a:t>Body Level Three</a:t>
            </a:r>
          </a:p>
          <a:p>
            <a:pPr lvl="3"/>
            <a:r>
              <a:t>Body Level Four</a:t>
            </a:r>
          </a:p>
          <a:p>
            <a:pPr lvl="4"/>
            <a:r>
              <a:t>Body Level Five</a:t>
            </a:r>
          </a:p>
        </p:txBody>
      </p:sp>
      <p:sp>
        <p:nvSpPr>
          <p:cNvPr id="94" name="Shape 94"/>
          <p:cNvSpPr>
            <a:spLocks noGrp="1"/>
          </p:cNvSpPr>
          <p:nvPr>
            <p:ph type="body" sz="quarter" idx="13"/>
          </p:nvPr>
        </p:nvSpPr>
        <p:spPr>
          <a:xfrm>
            <a:off x="1270000" y="4267200"/>
            <a:ext cx="10464800" cy="685800"/>
          </a:xfrm>
          <a:prstGeom prst="rect">
            <a:avLst/>
          </a:prstGeom>
        </p:spPr>
        <p:txBody>
          <a:bodyPr/>
          <a:lstStyle/>
          <a:p>
            <a:pPr marL="0" indent="0" algn="ctr">
              <a:spcBef>
                <a:spcPts val="0"/>
              </a:spcBef>
              <a:buSzTx/>
              <a:buNone/>
              <a:defRPr sz="3800"/>
            </a:pPr>
            <a:endParaRP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Shape 20"/>
          <p:cNvSpPr>
            <a:spLocks noGrp="1"/>
          </p:cNvSpPr>
          <p:nvPr>
            <p:ph type="pic" idx="13"/>
          </p:nvPr>
        </p:nvSpPr>
        <p:spPr>
          <a:xfrm>
            <a:off x="1606550" y="635000"/>
            <a:ext cx="9779000" cy="5918200"/>
          </a:xfrm>
          <a:prstGeom prst="rect">
            <a:avLst/>
          </a:prstGeom>
        </p:spPr>
        <p:txBody>
          <a:bodyPr lIns="91439" tIns="45719" rIns="91439" bIns="45719" anchor="t">
            <a:noAutofit/>
          </a:bodyPr>
          <a:lstStyle/>
          <a:p>
            <a:endParaRPr/>
          </a:p>
        </p:txBody>
      </p:sp>
      <p:sp>
        <p:nvSpPr>
          <p:cNvPr id="21" name="Shape 21"/>
          <p:cNvSpPr>
            <a:spLocks noGrp="1"/>
          </p:cNvSpPr>
          <p:nvPr>
            <p:ph type="title"/>
          </p:nvPr>
        </p:nvSpPr>
        <p:spPr>
          <a:xfrm>
            <a:off x="1270000" y="6718300"/>
            <a:ext cx="10464800" cy="1422400"/>
          </a:xfrm>
          <a:prstGeom prst="rect">
            <a:avLst/>
          </a:prstGeom>
        </p:spPr>
        <p:txBody>
          <a:bodyPr anchor="b"/>
          <a:lstStyle/>
          <a:p>
            <a:r>
              <a:t>Title Text</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23" name="Shape 23"/>
          <p:cNvSpPr>
            <a:spLocks noGrp="1"/>
          </p:cNvSpPr>
          <p:nvPr>
            <p:ph type="sldNum" sz="quarter" idx="2"/>
          </p:nvPr>
        </p:nvSpPr>
        <p:spPr>
          <a:xfrm>
            <a:off x="6311798" y="9245600"/>
            <a:ext cx="368504" cy="381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Title Text</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Title Text</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Title Text</a:t>
            </a:r>
          </a:p>
        </p:txBody>
      </p:sp>
      <p:sp>
        <p:nvSpPr>
          <p:cNvPr id="57" name="Shape 57"/>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t>Title Text</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6724518" y="889000"/>
            <a:ext cx="5334002" cy="3771900"/>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jpg"/><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9" name="Shape 119"/>
          <p:cNvSpPr/>
          <p:nvPr/>
        </p:nvSpPr>
        <p:spPr>
          <a:xfrm>
            <a:off x="-23573" y="6787661"/>
            <a:ext cx="13028374" cy="2965939"/>
          </a:xfrm>
          <a:prstGeom prst="rect">
            <a:avLst/>
          </a:prstGeom>
          <a:solidFill>
            <a:srgbClr val="FFFFFF">
              <a:alpha val="92000"/>
            </a:srgbClr>
          </a:solidFill>
          <a:ln w="12700">
            <a:miter lim="400000"/>
          </a:ln>
        </p:spPr>
        <p:txBody>
          <a:bodyPr lIns="50800" tIns="50800" rIns="50800" bIns="50800" anchor="ctr"/>
          <a:lstStyle/>
          <a:p>
            <a:pPr>
              <a:defRPr sz="2400"/>
            </a:pPr>
            <a:endParaRPr/>
          </a:p>
        </p:txBody>
      </p:sp>
      <p:pic>
        <p:nvPicPr>
          <p:cNvPr id="120" name="image3.png"/>
          <p:cNvPicPr>
            <a:picLocks noChangeAspect="1"/>
          </p:cNvPicPr>
          <p:nvPr/>
        </p:nvPicPr>
        <p:blipFill>
          <a:blip r:embed="rId3">
            <a:extLst/>
          </a:blip>
          <a:stretch>
            <a:fillRect/>
          </a:stretch>
        </p:blipFill>
        <p:spPr>
          <a:xfrm>
            <a:off x="3948053" y="7579135"/>
            <a:ext cx="5085119" cy="1382992"/>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23" name="image4.png"/>
          <p:cNvPicPr>
            <a:picLocks noChangeAspect="1"/>
          </p:cNvPicPr>
          <p:nvPr/>
        </p:nvPicPr>
        <p:blipFill>
          <a:blip r:embed="rId3">
            <a:extLst/>
          </a:blip>
          <a:stretch>
            <a:fillRect/>
          </a:stretch>
        </p:blipFill>
        <p:spPr>
          <a:xfrm>
            <a:off x="10893518" y="183484"/>
            <a:ext cx="1921163" cy="522575"/>
          </a:xfrm>
          <a:prstGeom prst="rect">
            <a:avLst/>
          </a:prstGeom>
          <a:ln w="12700">
            <a:miter lim="400000"/>
          </a:ln>
        </p:spPr>
      </p:pic>
      <p:sp>
        <p:nvSpPr>
          <p:cNvPr id="124" name="Shape 124"/>
          <p:cNvSpPr/>
          <p:nvPr/>
        </p:nvSpPr>
        <p:spPr>
          <a:xfrm>
            <a:off x="331963" y="220133"/>
            <a:ext cx="6367128" cy="533479"/>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600" cap="all">
                <a:solidFill>
                  <a:srgbClr val="092844"/>
                </a:solidFill>
                <a:latin typeface="Roboto Bold"/>
                <a:ea typeface="Roboto Bold"/>
                <a:cs typeface="Roboto Bold"/>
                <a:sym typeface="Roboto Bold"/>
              </a:defRPr>
            </a:lvl1pPr>
          </a:lstStyle>
          <a:p>
            <a:pPr algn="l"/>
            <a:r>
              <a:rPr lang="en-IN" sz="2800" b="1" dirty="0">
                <a:latin typeface="Arial" panose="020B0604020202020204" pitchFamily="34" charset="0"/>
                <a:cs typeface="Arial" panose="020B0604020202020204" pitchFamily="34" charset="0"/>
              </a:rPr>
              <a:t>Multi-Track Support Offering</a:t>
            </a:r>
          </a:p>
        </p:txBody>
      </p:sp>
      <p:sp>
        <p:nvSpPr>
          <p:cNvPr id="125" name="Shape 125"/>
          <p:cNvSpPr/>
          <p:nvPr/>
        </p:nvSpPr>
        <p:spPr>
          <a:xfrm>
            <a:off x="382067" y="200230"/>
            <a:ext cx="576464" cy="46640"/>
          </a:xfrm>
          <a:prstGeom prst="rect">
            <a:avLst/>
          </a:prstGeom>
          <a:solidFill>
            <a:srgbClr val="EE4638"/>
          </a:solidFill>
          <a:ln w="12700">
            <a:miter lim="400000"/>
          </a:ln>
        </p:spPr>
        <p:txBody>
          <a:bodyPr lIns="50800" tIns="50800" rIns="50800" bIns="50800" anchor="ctr"/>
          <a:lstStyle/>
          <a:p>
            <a:pPr>
              <a:defRPr sz="2400">
                <a:solidFill>
                  <a:srgbClr val="FFC6E2"/>
                </a:solidFill>
              </a:defRPr>
            </a:pPr>
            <a:endParaRPr/>
          </a:p>
        </p:txBody>
      </p:sp>
      <p:sp>
        <p:nvSpPr>
          <p:cNvPr id="126" name="Shape 126"/>
          <p:cNvSpPr/>
          <p:nvPr/>
        </p:nvSpPr>
        <p:spPr>
          <a:xfrm>
            <a:off x="-52755" y="9376826"/>
            <a:ext cx="13004801" cy="294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r">
              <a:lnSpc>
                <a:spcPct val="150000"/>
              </a:lnSpc>
              <a:defRPr sz="1400">
                <a:latin typeface="Roboto Light"/>
                <a:ea typeface="Roboto Light"/>
                <a:cs typeface="Roboto Light"/>
                <a:sym typeface="Roboto Light"/>
              </a:defRPr>
            </a:pPr>
            <a:r>
              <a:t>©</a:t>
            </a:r>
            <a:r>
              <a:rPr sz="1100">
                <a:solidFill>
                  <a:srgbClr val="404040"/>
                </a:solidFill>
              </a:rPr>
              <a:t> 2016 BARYONS SOFTWARE SOLUTIONS </a:t>
            </a:r>
          </a:p>
        </p:txBody>
      </p:sp>
      <p:grpSp>
        <p:nvGrpSpPr>
          <p:cNvPr id="145" name="Group 145"/>
          <p:cNvGrpSpPr/>
          <p:nvPr/>
        </p:nvGrpSpPr>
        <p:grpSpPr>
          <a:xfrm>
            <a:off x="-2437" y="9690931"/>
            <a:ext cx="13009674" cy="254454"/>
            <a:chOff x="0" y="0"/>
            <a:chExt cx="13009672" cy="254452"/>
          </a:xfrm>
        </p:grpSpPr>
        <p:sp>
          <p:nvSpPr>
            <p:cNvPr id="133" name="Shape 133"/>
            <p:cNvSpPr/>
            <p:nvPr/>
          </p:nvSpPr>
          <p:spPr>
            <a:xfrm rot="16200000">
              <a:off x="967895" y="-950134"/>
              <a:ext cx="236104" cy="2171895"/>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4" name="Shape 134"/>
            <p:cNvSpPr/>
            <p:nvPr/>
          </p:nvSpPr>
          <p:spPr>
            <a:xfrm rot="16200000">
              <a:off x="3129417" y="-950134"/>
              <a:ext cx="236104" cy="2171895"/>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5" name="Shape 135"/>
            <p:cNvSpPr/>
            <p:nvPr/>
          </p:nvSpPr>
          <p:spPr>
            <a:xfrm rot="16200000">
              <a:off x="5293919" y="-950134"/>
              <a:ext cx="236104" cy="2171895"/>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6" name="Shape 136"/>
            <p:cNvSpPr/>
            <p:nvPr/>
          </p:nvSpPr>
          <p:spPr>
            <a:xfrm rot="16200000">
              <a:off x="7476426" y="-950134"/>
              <a:ext cx="236104" cy="2171895"/>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7" name="Shape 137"/>
            <p:cNvSpPr/>
            <p:nvPr/>
          </p:nvSpPr>
          <p:spPr>
            <a:xfrm rot="16200000">
              <a:off x="9641758" y="-949546"/>
              <a:ext cx="236105" cy="2171894"/>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8" name="Shape 138"/>
            <p:cNvSpPr/>
            <p:nvPr/>
          </p:nvSpPr>
          <p:spPr>
            <a:xfrm rot="16200000">
              <a:off x="11805673" y="-950134"/>
              <a:ext cx="236105" cy="2171895"/>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9" name="Shape 139"/>
            <p:cNvSpPr/>
            <p:nvPr/>
          </p:nvSpPr>
          <p:spPr>
            <a:xfrm rot="16200000">
              <a:off x="967895" y="-967895"/>
              <a:ext cx="236104" cy="2171894"/>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0" name="Shape 140"/>
            <p:cNvSpPr/>
            <p:nvPr/>
          </p:nvSpPr>
          <p:spPr>
            <a:xfrm rot="16200000">
              <a:off x="3129417" y="-967895"/>
              <a:ext cx="236104" cy="2171894"/>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1" name="Shape 141"/>
            <p:cNvSpPr/>
            <p:nvPr/>
          </p:nvSpPr>
          <p:spPr>
            <a:xfrm rot="16200000">
              <a:off x="5293919" y="-967895"/>
              <a:ext cx="236104" cy="2171894"/>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2" name="Shape 142"/>
            <p:cNvSpPr/>
            <p:nvPr/>
          </p:nvSpPr>
          <p:spPr>
            <a:xfrm rot="16200000">
              <a:off x="7467545" y="-976776"/>
              <a:ext cx="236105" cy="2189656"/>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3" name="Shape 143"/>
            <p:cNvSpPr/>
            <p:nvPr/>
          </p:nvSpPr>
          <p:spPr>
            <a:xfrm rot="16200000">
              <a:off x="9641758" y="-967309"/>
              <a:ext cx="236105" cy="2171895"/>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4" name="Shape 144"/>
            <p:cNvSpPr/>
            <p:nvPr/>
          </p:nvSpPr>
          <p:spPr>
            <a:xfrm rot="16200000">
              <a:off x="11805673" y="-967895"/>
              <a:ext cx="236105" cy="2171894"/>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grpSp>
      <p:sp>
        <p:nvSpPr>
          <p:cNvPr id="2" name="Rectangle 1"/>
          <p:cNvSpPr/>
          <p:nvPr/>
        </p:nvSpPr>
        <p:spPr>
          <a:xfrm>
            <a:off x="399057" y="1607731"/>
            <a:ext cx="2081019" cy="400110"/>
          </a:xfrm>
          <a:prstGeom prst="rect">
            <a:avLst/>
          </a:prstGeom>
        </p:spPr>
        <p:txBody>
          <a:bodyPr wrap="none">
            <a:spAutoFit/>
          </a:bodyPr>
          <a:lstStyle/>
          <a:p>
            <a:r>
              <a:rPr lang="en-IN" sz="2000" b="1" dirty="0">
                <a:latin typeface="Arial" panose="020B0604020202020204" pitchFamily="34" charset="0"/>
                <a:cs typeface="Arial" panose="020B0604020202020204" pitchFamily="34" charset="0"/>
              </a:rPr>
              <a:t>Non-Disclosure</a:t>
            </a:r>
          </a:p>
        </p:txBody>
      </p:sp>
      <p:sp>
        <p:nvSpPr>
          <p:cNvPr id="3" name="Rectangle 2"/>
          <p:cNvSpPr/>
          <p:nvPr/>
        </p:nvSpPr>
        <p:spPr>
          <a:xfrm>
            <a:off x="3251200" y="-3756332"/>
            <a:ext cx="9362510" cy="2800767"/>
          </a:xfrm>
          <a:prstGeom prst="rect">
            <a:avLst/>
          </a:prstGeom>
        </p:spPr>
        <p:txBody>
          <a:bodyPr wrap="square">
            <a:spAutoFit/>
          </a:bodyPr>
          <a:lstStyle/>
          <a:p>
            <a:pPr algn="just"/>
            <a:r>
              <a:rPr lang="en-IN" sz="1600" dirty="0">
                <a:latin typeface="Arial" panose="020B0604020202020204" pitchFamily="34" charset="0"/>
                <a:cs typeface="Arial" panose="020B0604020202020204" pitchFamily="34" charset="0"/>
              </a:rPr>
              <a:t>The marketing department of the company has a number of store-related marketing campaigns running parallel to each other at many outlets-- their exclusive stores, multi brand outlets and large format retail stores. The challenge to the company was to effectively manage and keep track of all activities that are completed and whether they are completed by their intended dates with proof of completion.</a:t>
            </a:r>
          </a:p>
          <a:p>
            <a:pPr algn="just"/>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The campaigns are often managed by external vendors whose visual merchandising efforts are verified, either by sending photographs of the activities completed and/or by the company’s brand managers who physically verify the completion status and the quality of the campaign activities at stores. Considering the large number of stores along with the varied product line, this method proved ineffective, time consuming, and expensive</a:t>
            </a:r>
          </a:p>
        </p:txBody>
      </p:sp>
      <p:sp>
        <p:nvSpPr>
          <p:cNvPr id="4" name="Rectangle 3"/>
          <p:cNvSpPr/>
          <p:nvPr/>
        </p:nvSpPr>
        <p:spPr>
          <a:xfrm>
            <a:off x="382067" y="2544850"/>
            <a:ext cx="11993648" cy="3170099"/>
          </a:xfrm>
          <a:prstGeom prst="rect">
            <a:avLst/>
          </a:prstGeom>
        </p:spPr>
        <p:txBody>
          <a:bodyPr wrap="square">
            <a:spAutoFit/>
          </a:bodyPr>
          <a:lstStyle/>
          <a:p>
            <a:pPr marL="342900" lvl="0" indent="-342900" algn="l">
              <a:buFont typeface="Arial" panose="020B0604020202020204" pitchFamily="34" charset="0"/>
              <a:buChar char="•"/>
            </a:pPr>
            <a:r>
              <a:rPr lang="en-IN" sz="2000" dirty="0"/>
              <a:t>This Document is confidential to Baryons and the direct Recipient. This document contains information and data that Baryons considers confidential and proprietary (“Confidential Information”).</a:t>
            </a:r>
          </a:p>
          <a:p>
            <a:r>
              <a:rPr lang="en-IN" sz="2000" baseline="30000" dirty="0"/>
              <a:t> </a:t>
            </a:r>
            <a:endParaRPr lang="en-IN" sz="2000" dirty="0"/>
          </a:p>
          <a:p>
            <a:pPr marL="342900" lvl="0" indent="-342900" algn="l">
              <a:buFont typeface="Arial" panose="020B0604020202020204" pitchFamily="34" charset="0"/>
              <a:buChar char="•"/>
            </a:pPr>
            <a:r>
              <a:rPr lang="en-IN" sz="2000" dirty="0"/>
              <a:t>Ownership of all Confidential Information, no matter in what media it resides, remains and shall continue to remain with Baryons.</a:t>
            </a:r>
          </a:p>
          <a:p>
            <a:r>
              <a:rPr lang="en-IN" sz="2000" baseline="30000" dirty="0"/>
              <a:t> </a:t>
            </a:r>
            <a:endParaRPr lang="en-IN" sz="2000" dirty="0"/>
          </a:p>
          <a:p>
            <a:pPr marL="342900" lvl="0" indent="-342900" algn="l">
              <a:buFont typeface="Arial" panose="020B0604020202020204" pitchFamily="34" charset="0"/>
              <a:buChar char="•"/>
            </a:pPr>
            <a:r>
              <a:rPr lang="en-IN" sz="2000" dirty="0"/>
              <a:t>Confidential information in this document shall not be disclosed outside the Recipient’s proposal evaluators and shall not be duplicated, used, or disclosed – in whole or in part – for any purpose other than to evaluate this solution without specific written permission of an authorized representative of Baryons.</a:t>
            </a:r>
          </a:p>
        </p:txBody>
      </p:sp>
    </p:spTree>
    <p:extLst>
      <p:ext uri="{BB962C8B-B14F-4D97-AF65-F5344CB8AC3E}">
        <p14:creationId xmlns:p14="http://schemas.microsoft.com/office/powerpoint/2010/main" val="257486404"/>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23" name="image4.png"/>
          <p:cNvPicPr>
            <a:picLocks noChangeAspect="1"/>
          </p:cNvPicPr>
          <p:nvPr/>
        </p:nvPicPr>
        <p:blipFill>
          <a:blip r:embed="rId3">
            <a:extLst/>
          </a:blip>
          <a:stretch>
            <a:fillRect/>
          </a:stretch>
        </p:blipFill>
        <p:spPr>
          <a:xfrm>
            <a:off x="10893518" y="183484"/>
            <a:ext cx="1921163" cy="522575"/>
          </a:xfrm>
          <a:prstGeom prst="rect">
            <a:avLst/>
          </a:prstGeom>
          <a:ln w="12700">
            <a:miter lim="400000"/>
          </a:ln>
        </p:spPr>
      </p:pic>
      <p:sp>
        <p:nvSpPr>
          <p:cNvPr id="124" name="Shape 124"/>
          <p:cNvSpPr/>
          <p:nvPr/>
        </p:nvSpPr>
        <p:spPr>
          <a:xfrm>
            <a:off x="331963" y="220133"/>
            <a:ext cx="6367128" cy="533479"/>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600" cap="all">
                <a:solidFill>
                  <a:srgbClr val="092844"/>
                </a:solidFill>
                <a:latin typeface="Roboto Bold"/>
                <a:ea typeface="Roboto Bold"/>
                <a:cs typeface="Roboto Bold"/>
                <a:sym typeface="Roboto Bold"/>
              </a:defRPr>
            </a:lvl1pPr>
          </a:lstStyle>
          <a:p>
            <a:pPr algn="l"/>
            <a:r>
              <a:rPr lang="en-IN" sz="2800" b="1" dirty="0">
                <a:latin typeface="Arial" panose="020B0604020202020204" pitchFamily="34" charset="0"/>
                <a:cs typeface="Arial" panose="020B0604020202020204" pitchFamily="34" charset="0"/>
              </a:rPr>
              <a:t>Multi-Track Support Offering</a:t>
            </a:r>
          </a:p>
        </p:txBody>
      </p:sp>
      <p:sp>
        <p:nvSpPr>
          <p:cNvPr id="125" name="Shape 125"/>
          <p:cNvSpPr/>
          <p:nvPr/>
        </p:nvSpPr>
        <p:spPr>
          <a:xfrm>
            <a:off x="382067" y="200230"/>
            <a:ext cx="576464" cy="46640"/>
          </a:xfrm>
          <a:prstGeom prst="rect">
            <a:avLst/>
          </a:prstGeom>
          <a:solidFill>
            <a:srgbClr val="EE4638"/>
          </a:solidFill>
          <a:ln w="12700">
            <a:miter lim="400000"/>
          </a:ln>
        </p:spPr>
        <p:txBody>
          <a:bodyPr lIns="50800" tIns="50800" rIns="50800" bIns="50800" anchor="ctr"/>
          <a:lstStyle/>
          <a:p>
            <a:pPr>
              <a:defRPr sz="2400">
                <a:solidFill>
                  <a:srgbClr val="FFC6E2"/>
                </a:solidFill>
              </a:defRPr>
            </a:pPr>
            <a:endParaRPr/>
          </a:p>
        </p:txBody>
      </p:sp>
      <p:sp>
        <p:nvSpPr>
          <p:cNvPr id="126" name="Shape 126"/>
          <p:cNvSpPr/>
          <p:nvPr/>
        </p:nvSpPr>
        <p:spPr>
          <a:xfrm>
            <a:off x="-52755" y="9376826"/>
            <a:ext cx="13004801" cy="294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r">
              <a:lnSpc>
                <a:spcPct val="150000"/>
              </a:lnSpc>
              <a:defRPr sz="1400">
                <a:latin typeface="Roboto Light"/>
                <a:ea typeface="Roboto Light"/>
                <a:cs typeface="Roboto Light"/>
                <a:sym typeface="Roboto Light"/>
              </a:defRPr>
            </a:pPr>
            <a:r>
              <a:t>©</a:t>
            </a:r>
            <a:r>
              <a:rPr sz="1100">
                <a:solidFill>
                  <a:srgbClr val="404040"/>
                </a:solidFill>
              </a:rPr>
              <a:t> 2016 BARYONS SOFTWARE SOLUTIONS </a:t>
            </a:r>
          </a:p>
        </p:txBody>
      </p:sp>
      <p:grpSp>
        <p:nvGrpSpPr>
          <p:cNvPr id="145" name="Group 145"/>
          <p:cNvGrpSpPr/>
          <p:nvPr/>
        </p:nvGrpSpPr>
        <p:grpSpPr>
          <a:xfrm>
            <a:off x="-2437" y="9690931"/>
            <a:ext cx="13009674" cy="254454"/>
            <a:chOff x="0" y="0"/>
            <a:chExt cx="13009672" cy="254452"/>
          </a:xfrm>
        </p:grpSpPr>
        <p:sp>
          <p:nvSpPr>
            <p:cNvPr id="133" name="Shape 133"/>
            <p:cNvSpPr/>
            <p:nvPr/>
          </p:nvSpPr>
          <p:spPr>
            <a:xfrm rot="16200000">
              <a:off x="967895" y="-950134"/>
              <a:ext cx="236104" cy="2171895"/>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4" name="Shape 134"/>
            <p:cNvSpPr/>
            <p:nvPr/>
          </p:nvSpPr>
          <p:spPr>
            <a:xfrm rot="16200000">
              <a:off x="3129417" y="-950134"/>
              <a:ext cx="236104" cy="2171895"/>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5" name="Shape 135"/>
            <p:cNvSpPr/>
            <p:nvPr/>
          </p:nvSpPr>
          <p:spPr>
            <a:xfrm rot="16200000">
              <a:off x="5293919" y="-950134"/>
              <a:ext cx="236104" cy="2171895"/>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6" name="Shape 136"/>
            <p:cNvSpPr/>
            <p:nvPr/>
          </p:nvSpPr>
          <p:spPr>
            <a:xfrm rot="16200000">
              <a:off x="7476426" y="-950134"/>
              <a:ext cx="236104" cy="2171895"/>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7" name="Shape 137"/>
            <p:cNvSpPr/>
            <p:nvPr/>
          </p:nvSpPr>
          <p:spPr>
            <a:xfrm rot="16200000">
              <a:off x="9641758" y="-949546"/>
              <a:ext cx="236105" cy="2171894"/>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8" name="Shape 138"/>
            <p:cNvSpPr/>
            <p:nvPr/>
          </p:nvSpPr>
          <p:spPr>
            <a:xfrm rot="16200000">
              <a:off x="11805673" y="-950134"/>
              <a:ext cx="236105" cy="2171895"/>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9" name="Shape 139"/>
            <p:cNvSpPr/>
            <p:nvPr/>
          </p:nvSpPr>
          <p:spPr>
            <a:xfrm rot="16200000">
              <a:off x="967895" y="-967895"/>
              <a:ext cx="236104" cy="2171894"/>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0" name="Shape 140"/>
            <p:cNvSpPr/>
            <p:nvPr/>
          </p:nvSpPr>
          <p:spPr>
            <a:xfrm rot="16200000">
              <a:off x="3129417" y="-967895"/>
              <a:ext cx="236104" cy="2171894"/>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1" name="Shape 141"/>
            <p:cNvSpPr/>
            <p:nvPr/>
          </p:nvSpPr>
          <p:spPr>
            <a:xfrm rot="16200000">
              <a:off x="5293919" y="-967895"/>
              <a:ext cx="236104" cy="2171894"/>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2" name="Shape 142"/>
            <p:cNvSpPr/>
            <p:nvPr/>
          </p:nvSpPr>
          <p:spPr>
            <a:xfrm rot="16200000">
              <a:off x="7467545" y="-976776"/>
              <a:ext cx="236105" cy="2189656"/>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3" name="Shape 143"/>
            <p:cNvSpPr/>
            <p:nvPr/>
          </p:nvSpPr>
          <p:spPr>
            <a:xfrm rot="16200000">
              <a:off x="9641758" y="-967309"/>
              <a:ext cx="236105" cy="2171895"/>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4" name="Shape 144"/>
            <p:cNvSpPr/>
            <p:nvPr/>
          </p:nvSpPr>
          <p:spPr>
            <a:xfrm rot="16200000">
              <a:off x="11805673" y="-967895"/>
              <a:ext cx="236105" cy="2171894"/>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grpSp>
      <p:sp>
        <p:nvSpPr>
          <p:cNvPr id="2" name="Rectangle 1"/>
          <p:cNvSpPr/>
          <p:nvPr/>
        </p:nvSpPr>
        <p:spPr>
          <a:xfrm>
            <a:off x="525983" y="1607731"/>
            <a:ext cx="1593706" cy="400110"/>
          </a:xfrm>
          <a:prstGeom prst="rect">
            <a:avLst/>
          </a:prstGeom>
        </p:spPr>
        <p:txBody>
          <a:bodyPr wrap="none">
            <a:spAutoFit/>
          </a:bodyPr>
          <a:lstStyle/>
          <a:p>
            <a:r>
              <a:rPr lang="en-IN" sz="2000" b="1" dirty="0">
                <a:latin typeface="Arial" panose="020B0604020202020204" pitchFamily="34" charset="0"/>
                <a:cs typeface="Arial" panose="020B0604020202020204" pitchFamily="34" charset="0"/>
              </a:rPr>
              <a:t>At a Glance</a:t>
            </a:r>
            <a:endParaRPr lang="en-IN" sz="2000" b="1" dirty="0">
              <a:latin typeface="Arial" panose="020B0604020202020204" pitchFamily="34" charset="0"/>
              <a:cs typeface="Arial" panose="020B0604020202020204" pitchFamily="34" charset="0"/>
            </a:endParaRPr>
          </a:p>
        </p:txBody>
      </p:sp>
      <p:sp>
        <p:nvSpPr>
          <p:cNvPr id="3" name="Rectangle 2"/>
          <p:cNvSpPr/>
          <p:nvPr/>
        </p:nvSpPr>
        <p:spPr>
          <a:xfrm>
            <a:off x="3251200" y="-3756332"/>
            <a:ext cx="9362510" cy="2800767"/>
          </a:xfrm>
          <a:prstGeom prst="rect">
            <a:avLst/>
          </a:prstGeom>
        </p:spPr>
        <p:txBody>
          <a:bodyPr wrap="square">
            <a:spAutoFit/>
          </a:bodyPr>
          <a:lstStyle/>
          <a:p>
            <a:pPr algn="just"/>
            <a:r>
              <a:rPr lang="en-IN" sz="1600" dirty="0">
                <a:latin typeface="Arial" panose="020B0604020202020204" pitchFamily="34" charset="0"/>
                <a:cs typeface="Arial" panose="020B0604020202020204" pitchFamily="34" charset="0"/>
              </a:rPr>
              <a:t>The marketing department of the company has a number of store-related marketing campaigns running parallel to each other at many outlets-- their exclusive stores, multi brand outlets and large format retail stores. The challenge to the company was to effectively manage and keep track of all activities that are completed and whether they are completed by their intended dates with proof of completion.</a:t>
            </a:r>
          </a:p>
          <a:p>
            <a:pPr algn="just"/>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The campaigns are often managed by external vendors whose visual merchandising efforts are verified, either by sending photographs of the activities completed and/or by the company’s brand managers who physically verify the completion status and the quality of the campaign activities at stores. Considering the large number of stores along with the varied product line, this method proved ineffective, time consuming, and expensive</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83" y="2132210"/>
            <a:ext cx="12197567" cy="10704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55" y="3356172"/>
            <a:ext cx="12159575" cy="305094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3179" y="6560677"/>
            <a:ext cx="10658576" cy="1268523"/>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2089" y="7946518"/>
            <a:ext cx="10658576" cy="123639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280666" y="2498133"/>
            <a:ext cx="1928733"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Code Bug Fixes</a:t>
            </a:r>
            <a:endParaRPr lang="en-IN" sz="1800" dirty="0">
              <a:latin typeface="Arial" panose="020B0604020202020204" pitchFamily="34" charset="0"/>
              <a:cs typeface="Arial" panose="020B0604020202020204" pitchFamily="34" charset="0"/>
            </a:endParaRPr>
          </a:p>
        </p:txBody>
      </p:sp>
      <p:sp>
        <p:nvSpPr>
          <p:cNvPr id="6" name="Rectangle 5"/>
          <p:cNvSpPr/>
          <p:nvPr/>
        </p:nvSpPr>
        <p:spPr>
          <a:xfrm>
            <a:off x="5570530" y="2482744"/>
            <a:ext cx="2441694" cy="369332"/>
          </a:xfrm>
          <a:prstGeom prst="rect">
            <a:avLst/>
          </a:prstGeom>
        </p:spPr>
        <p:txBody>
          <a:bodyPr wrap="none">
            <a:spAutoFit/>
          </a:bodyPr>
          <a:lstStyle/>
          <a:p>
            <a:r>
              <a:rPr lang="en-IN" sz="1800" b="1" smtClean="0">
                <a:latin typeface="Arial" panose="020B0604020202020204" pitchFamily="34" charset="0"/>
                <a:ea typeface="Verdana" panose="020B0604030504040204" pitchFamily="34" charset="0"/>
                <a:cs typeface="Arial" panose="020B0604020202020204" pitchFamily="34" charset="0"/>
              </a:rPr>
              <a:t>Production Patching</a:t>
            </a:r>
            <a:endParaRPr lang="en-IN" sz="1800" dirty="0">
              <a:latin typeface="Arial" panose="020B0604020202020204" pitchFamily="34" charset="0"/>
              <a:cs typeface="Arial" panose="020B0604020202020204" pitchFamily="34" charset="0"/>
            </a:endParaRPr>
          </a:p>
        </p:txBody>
      </p:sp>
      <p:sp>
        <p:nvSpPr>
          <p:cNvPr id="7" name="Rectangle 6"/>
          <p:cNvSpPr/>
          <p:nvPr/>
        </p:nvSpPr>
        <p:spPr>
          <a:xfrm>
            <a:off x="8200949" y="2498133"/>
            <a:ext cx="3112851" cy="369332"/>
          </a:xfrm>
          <a:prstGeom prst="rect">
            <a:avLst/>
          </a:prstGeom>
        </p:spPr>
        <p:txBody>
          <a:bodyPr wrap="square">
            <a:spAutoFit/>
          </a:bodyPr>
          <a:lstStyle/>
          <a:p>
            <a:pPr marL="609600">
              <a:tabLst>
                <a:tab pos="3200400" algn="l"/>
                <a:tab pos="5715000" algn="l"/>
              </a:tabLst>
            </a:pPr>
            <a:r>
              <a:rPr lang="en-IN" sz="1800" b="1" dirty="0">
                <a:latin typeface="Arial" panose="020B0604020202020204" pitchFamily="34" charset="0"/>
                <a:ea typeface="Verdana" panose="020B0604030504040204" pitchFamily="34" charset="0"/>
                <a:cs typeface="Arial" panose="020B0604020202020204" pitchFamily="34" charset="0"/>
              </a:rPr>
              <a:t>Troubleshooting</a:t>
            </a:r>
            <a:endParaRPr lang="en-IN" sz="1800" dirty="0">
              <a:latin typeface="Arial" panose="020B0604020202020204" pitchFamily="34" charset="0"/>
              <a:ea typeface="Calibri" panose="020F0502020204030204" pitchFamily="34" charset="0"/>
              <a:cs typeface="Arial" panose="020B0604020202020204" pitchFamily="34" charset="0"/>
            </a:endParaRPr>
          </a:p>
        </p:txBody>
      </p:sp>
      <p:sp>
        <p:nvSpPr>
          <p:cNvPr id="8" name="Rectangle 7"/>
          <p:cNvSpPr/>
          <p:nvPr/>
        </p:nvSpPr>
        <p:spPr>
          <a:xfrm>
            <a:off x="2159085" y="3811097"/>
            <a:ext cx="1851789"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Data Bug Fixes</a:t>
            </a:r>
            <a:endParaRPr lang="en-IN" sz="1800" dirty="0">
              <a:latin typeface="Arial" panose="020B0604020202020204" pitchFamily="34" charset="0"/>
              <a:cs typeface="Arial" panose="020B0604020202020204" pitchFamily="34" charset="0"/>
            </a:endParaRPr>
          </a:p>
        </p:txBody>
      </p:sp>
      <p:sp>
        <p:nvSpPr>
          <p:cNvPr id="9" name="Rectangle 8"/>
          <p:cNvSpPr/>
          <p:nvPr/>
        </p:nvSpPr>
        <p:spPr>
          <a:xfrm>
            <a:off x="5313902" y="3816308"/>
            <a:ext cx="2531462"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Content Composition</a:t>
            </a:r>
            <a:endParaRPr lang="en-IN" sz="1800" dirty="0">
              <a:latin typeface="Arial" panose="020B0604020202020204" pitchFamily="34" charset="0"/>
              <a:cs typeface="Arial" panose="020B0604020202020204" pitchFamily="34" charset="0"/>
            </a:endParaRPr>
          </a:p>
        </p:txBody>
      </p:sp>
      <p:sp>
        <p:nvSpPr>
          <p:cNvPr id="10" name="Rectangle 9"/>
          <p:cNvSpPr/>
          <p:nvPr/>
        </p:nvSpPr>
        <p:spPr>
          <a:xfrm>
            <a:off x="8671428" y="3798322"/>
            <a:ext cx="2441694"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Production Patching</a:t>
            </a:r>
            <a:endParaRPr lang="en-IN" sz="1800" dirty="0">
              <a:latin typeface="Arial" panose="020B0604020202020204" pitchFamily="34" charset="0"/>
              <a:cs typeface="Arial" panose="020B0604020202020204" pitchFamily="34" charset="0"/>
            </a:endParaRPr>
          </a:p>
        </p:txBody>
      </p:sp>
      <p:sp>
        <p:nvSpPr>
          <p:cNvPr id="11" name="Rectangle 10"/>
          <p:cNvSpPr/>
          <p:nvPr/>
        </p:nvSpPr>
        <p:spPr>
          <a:xfrm>
            <a:off x="2049833" y="5602198"/>
            <a:ext cx="2390398"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Solution Installation</a:t>
            </a:r>
            <a:endParaRPr lang="en-IN" sz="1800" dirty="0">
              <a:latin typeface="Arial" panose="020B0604020202020204" pitchFamily="34" charset="0"/>
              <a:cs typeface="Arial" panose="020B0604020202020204" pitchFamily="34" charset="0"/>
            </a:endParaRPr>
          </a:p>
        </p:txBody>
      </p:sp>
      <p:sp>
        <p:nvSpPr>
          <p:cNvPr id="12" name="Rectangle 11"/>
          <p:cNvSpPr/>
          <p:nvPr/>
        </p:nvSpPr>
        <p:spPr>
          <a:xfrm>
            <a:off x="5211457" y="5602198"/>
            <a:ext cx="2800767" cy="369332"/>
          </a:xfrm>
          <a:prstGeom prst="rect">
            <a:avLst/>
          </a:prstGeom>
        </p:spPr>
        <p:txBody>
          <a:bodyPr wrap="none">
            <a:spAutoFit/>
          </a:bodyPr>
          <a:lstStyle/>
          <a:p>
            <a:r>
              <a:rPr lang="en-IN" sz="1800" b="1" smtClean="0">
                <a:latin typeface="Arial" panose="020B0604020202020204" pitchFamily="34" charset="0"/>
                <a:ea typeface="Verdana" panose="020B0604030504040204" pitchFamily="34" charset="0"/>
                <a:cs typeface="Arial" panose="020B0604020202020204" pitchFamily="34" charset="0"/>
              </a:rPr>
              <a:t>Solution Administration</a:t>
            </a:r>
            <a:endParaRPr lang="en-IN" sz="1800" dirty="0">
              <a:latin typeface="Arial" panose="020B0604020202020204" pitchFamily="34" charset="0"/>
              <a:cs typeface="Arial" panose="020B0604020202020204" pitchFamily="34" charset="0"/>
            </a:endParaRPr>
          </a:p>
        </p:txBody>
      </p:sp>
      <p:sp>
        <p:nvSpPr>
          <p:cNvPr id="13" name="Rectangle 12"/>
          <p:cNvSpPr/>
          <p:nvPr/>
        </p:nvSpPr>
        <p:spPr>
          <a:xfrm>
            <a:off x="9068724" y="5602198"/>
            <a:ext cx="1377300"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Monitoring</a:t>
            </a:r>
            <a:endParaRPr lang="en-IN" sz="1800" dirty="0">
              <a:latin typeface="Arial" panose="020B0604020202020204" pitchFamily="34" charset="0"/>
              <a:cs typeface="Arial" panose="020B0604020202020204" pitchFamily="34" charset="0"/>
            </a:endParaRPr>
          </a:p>
        </p:txBody>
      </p:sp>
      <p:sp>
        <p:nvSpPr>
          <p:cNvPr id="14" name="Rectangle 13"/>
          <p:cNvSpPr/>
          <p:nvPr/>
        </p:nvSpPr>
        <p:spPr>
          <a:xfrm>
            <a:off x="1462089" y="6988039"/>
            <a:ext cx="2146742"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Usage Consulting</a:t>
            </a:r>
            <a:endParaRPr lang="en-IN" sz="1800" dirty="0">
              <a:latin typeface="Arial" panose="020B0604020202020204" pitchFamily="34" charset="0"/>
              <a:cs typeface="Arial" panose="020B0604020202020204" pitchFamily="34" charset="0"/>
            </a:endParaRPr>
          </a:p>
        </p:txBody>
      </p:sp>
      <p:sp>
        <p:nvSpPr>
          <p:cNvPr id="15" name="Rectangle 14"/>
          <p:cNvSpPr/>
          <p:nvPr/>
        </p:nvSpPr>
        <p:spPr>
          <a:xfrm>
            <a:off x="3628870" y="6880050"/>
            <a:ext cx="3165174" cy="646331"/>
          </a:xfrm>
          <a:prstGeom prst="rect">
            <a:avLst/>
          </a:prstGeom>
        </p:spPr>
        <p:txBody>
          <a:bodyPr wrap="squar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Responding to User Queries</a:t>
            </a:r>
            <a:endParaRPr lang="en-IN" sz="1800" dirty="0">
              <a:latin typeface="Arial" panose="020B0604020202020204" pitchFamily="34" charset="0"/>
              <a:cs typeface="Arial" panose="020B0604020202020204" pitchFamily="34" charset="0"/>
            </a:endParaRPr>
          </a:p>
        </p:txBody>
      </p:sp>
      <p:sp>
        <p:nvSpPr>
          <p:cNvPr id="16" name="Rectangle 15"/>
          <p:cNvSpPr/>
          <p:nvPr/>
        </p:nvSpPr>
        <p:spPr>
          <a:xfrm>
            <a:off x="6852993" y="6852665"/>
            <a:ext cx="1621316" cy="646331"/>
          </a:xfrm>
          <a:prstGeom prst="rect">
            <a:avLst/>
          </a:prstGeom>
        </p:spPr>
        <p:txBody>
          <a:bodyPr wrap="squar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Triage &amp; Escalation</a:t>
            </a:r>
            <a:endParaRPr lang="en-IN" sz="1800" dirty="0">
              <a:latin typeface="Arial" panose="020B0604020202020204" pitchFamily="34" charset="0"/>
              <a:cs typeface="Arial" panose="020B0604020202020204" pitchFamily="34" charset="0"/>
            </a:endParaRPr>
          </a:p>
        </p:txBody>
      </p:sp>
      <p:sp>
        <p:nvSpPr>
          <p:cNvPr id="17" name="Rectangle 16"/>
          <p:cNvSpPr/>
          <p:nvPr/>
        </p:nvSpPr>
        <p:spPr>
          <a:xfrm>
            <a:off x="8905911" y="7026495"/>
            <a:ext cx="2544286"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Knowledge Retention</a:t>
            </a:r>
            <a:endParaRPr lang="en-IN" sz="1800" dirty="0">
              <a:latin typeface="Arial" panose="020B0604020202020204" pitchFamily="34" charset="0"/>
              <a:cs typeface="Arial" panose="020B0604020202020204" pitchFamily="34" charset="0"/>
            </a:endParaRPr>
          </a:p>
        </p:txBody>
      </p:sp>
      <p:sp>
        <p:nvSpPr>
          <p:cNvPr id="18" name="Rectangle 17"/>
          <p:cNvSpPr/>
          <p:nvPr/>
        </p:nvSpPr>
        <p:spPr>
          <a:xfrm>
            <a:off x="1500999" y="8224407"/>
            <a:ext cx="2409520" cy="646331"/>
          </a:xfrm>
          <a:prstGeom prst="rect">
            <a:avLst/>
          </a:prstGeom>
        </p:spPr>
        <p:txBody>
          <a:bodyPr wrap="squar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Customized Helpdesk</a:t>
            </a:r>
            <a:endParaRPr lang="en-IN" sz="1800" dirty="0">
              <a:latin typeface="Arial" panose="020B0604020202020204" pitchFamily="34" charset="0"/>
              <a:cs typeface="Arial" panose="020B0604020202020204" pitchFamily="34" charset="0"/>
            </a:endParaRPr>
          </a:p>
        </p:txBody>
      </p:sp>
      <p:sp>
        <p:nvSpPr>
          <p:cNvPr id="19" name="Rectangle 18"/>
          <p:cNvSpPr/>
          <p:nvPr/>
        </p:nvSpPr>
        <p:spPr>
          <a:xfrm>
            <a:off x="4138086" y="8398892"/>
            <a:ext cx="2146742"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Customized SLAs</a:t>
            </a:r>
            <a:endParaRPr lang="en-IN" sz="1800" dirty="0">
              <a:latin typeface="Arial" panose="020B0604020202020204" pitchFamily="34" charset="0"/>
              <a:cs typeface="Arial" panose="020B0604020202020204" pitchFamily="34" charset="0"/>
            </a:endParaRPr>
          </a:p>
        </p:txBody>
      </p:sp>
      <p:sp>
        <p:nvSpPr>
          <p:cNvPr id="20" name="Rectangle 19"/>
          <p:cNvSpPr/>
          <p:nvPr/>
        </p:nvSpPr>
        <p:spPr>
          <a:xfrm>
            <a:off x="6801637" y="8224407"/>
            <a:ext cx="1894676" cy="646331"/>
          </a:xfrm>
          <a:prstGeom prst="rect">
            <a:avLst/>
          </a:prstGeom>
        </p:spPr>
        <p:txBody>
          <a:bodyPr wrap="squar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Turnaround Reports</a:t>
            </a:r>
            <a:endParaRPr lang="en-IN" sz="1800" dirty="0">
              <a:latin typeface="Arial" panose="020B0604020202020204" pitchFamily="34" charset="0"/>
              <a:cs typeface="Arial" panose="020B0604020202020204" pitchFamily="34" charset="0"/>
            </a:endParaRPr>
          </a:p>
        </p:txBody>
      </p:sp>
      <p:sp>
        <p:nvSpPr>
          <p:cNvPr id="21" name="Rectangle 20"/>
          <p:cNvSpPr/>
          <p:nvPr/>
        </p:nvSpPr>
        <p:spPr>
          <a:xfrm>
            <a:off x="9397676" y="8380048"/>
            <a:ext cx="1736373" cy="369332"/>
          </a:xfrm>
          <a:prstGeom prst="rect">
            <a:avLst/>
          </a:prstGeom>
        </p:spPr>
        <p:txBody>
          <a:bodyPr wrap="none">
            <a:spAutoFit/>
          </a:bodyPr>
          <a:lstStyle/>
          <a:p>
            <a:r>
              <a:rPr lang="en-IN" sz="1800" b="1" dirty="0">
                <a:latin typeface="Arial" panose="020B0604020202020204" pitchFamily="34" charset="0"/>
                <a:ea typeface="Verdana" panose="020B0604030504040204" pitchFamily="34" charset="0"/>
                <a:cs typeface="Arial" panose="020B0604020202020204" pitchFamily="34" charset="0"/>
              </a:rPr>
              <a:t>Effort Reports</a:t>
            </a:r>
            <a:endParaRPr lang="en-IN" sz="1800" dirty="0">
              <a:latin typeface="Arial" panose="020B0604020202020204" pitchFamily="34" charset="0"/>
              <a:cs typeface="Arial" panose="020B0604020202020204" pitchFamily="34" charset="0"/>
            </a:endParaRPr>
          </a:p>
        </p:txBody>
      </p:sp>
      <p:sp>
        <p:nvSpPr>
          <p:cNvPr id="22" name="Rectangle 21"/>
          <p:cNvSpPr/>
          <p:nvPr/>
        </p:nvSpPr>
        <p:spPr>
          <a:xfrm>
            <a:off x="272778" y="7665784"/>
            <a:ext cx="1228221" cy="461665"/>
          </a:xfrm>
          <a:prstGeom prst="rect">
            <a:avLst/>
          </a:prstGeom>
        </p:spPr>
        <p:txBody>
          <a:bodyPr wrap="none">
            <a:spAutoFit/>
          </a:bodyPr>
          <a:lstStyle/>
          <a:p>
            <a:r>
              <a:rPr lang="en-IN" sz="2400" b="1" dirty="0">
                <a:latin typeface="Arial" panose="020B0604020202020204" pitchFamily="34" charset="0"/>
                <a:ea typeface="Arial" panose="020B0604020202020204" pitchFamily="34" charset="0"/>
                <a:cs typeface="Arial" panose="020B0604020202020204" pitchFamily="34" charset="0"/>
              </a:rPr>
              <a:t>Level 1</a:t>
            </a:r>
            <a:endParaRPr lang="en-IN" sz="2400" b="1" dirty="0">
              <a:latin typeface="Calibri" panose="020F0502020204030204" pitchFamily="34" charset="0"/>
              <a:ea typeface="Calibri" panose="020F0502020204030204" pitchFamily="34" charset="0"/>
              <a:cs typeface="Arial" panose="020B0604020202020204" pitchFamily="34" charset="0"/>
            </a:endParaRPr>
          </a:p>
        </p:txBody>
      </p:sp>
      <p:sp>
        <p:nvSpPr>
          <p:cNvPr id="44" name="Rectangle 43"/>
          <p:cNvSpPr/>
          <p:nvPr/>
        </p:nvSpPr>
        <p:spPr>
          <a:xfrm>
            <a:off x="253322" y="2464057"/>
            <a:ext cx="1228221" cy="461665"/>
          </a:xfrm>
          <a:prstGeom prst="rect">
            <a:avLst/>
          </a:prstGeom>
        </p:spPr>
        <p:txBody>
          <a:bodyPr wrap="none">
            <a:spAutoFit/>
          </a:bodyPr>
          <a:lstStyle/>
          <a:p>
            <a:r>
              <a:rPr lang="en-IN" sz="2400" b="1" dirty="0">
                <a:latin typeface="Arial" panose="020B0604020202020204" pitchFamily="34" charset="0"/>
                <a:ea typeface="Arial" panose="020B0604020202020204" pitchFamily="34" charset="0"/>
                <a:cs typeface="Arial" panose="020B0604020202020204" pitchFamily="34" charset="0"/>
              </a:rPr>
              <a:t>Level </a:t>
            </a:r>
            <a:r>
              <a:rPr lang="en-IN" sz="2400" b="1" dirty="0" smtClean="0">
                <a:latin typeface="Arial" panose="020B0604020202020204" pitchFamily="34" charset="0"/>
                <a:ea typeface="Arial" panose="020B0604020202020204" pitchFamily="34" charset="0"/>
                <a:cs typeface="Arial" panose="020B0604020202020204" pitchFamily="34" charset="0"/>
              </a:rPr>
              <a:t>3</a:t>
            </a:r>
            <a:endParaRPr lang="en-IN" sz="2400" b="1" dirty="0">
              <a:latin typeface="Calibri" panose="020F0502020204030204" pitchFamily="34" charset="0"/>
              <a:ea typeface="Calibri" panose="020F0502020204030204" pitchFamily="34" charset="0"/>
              <a:cs typeface="Arial" panose="020B0604020202020204" pitchFamily="34" charset="0"/>
            </a:endParaRPr>
          </a:p>
        </p:txBody>
      </p:sp>
      <p:sp>
        <p:nvSpPr>
          <p:cNvPr id="45" name="Rectangle 44"/>
          <p:cNvSpPr/>
          <p:nvPr/>
        </p:nvSpPr>
        <p:spPr>
          <a:xfrm>
            <a:off x="292233" y="4746719"/>
            <a:ext cx="1228221" cy="461665"/>
          </a:xfrm>
          <a:prstGeom prst="rect">
            <a:avLst/>
          </a:prstGeom>
        </p:spPr>
        <p:txBody>
          <a:bodyPr wrap="none">
            <a:spAutoFit/>
          </a:bodyPr>
          <a:lstStyle/>
          <a:p>
            <a:r>
              <a:rPr lang="en-IN" sz="2400" b="1" dirty="0">
                <a:latin typeface="Arial" panose="020B0604020202020204" pitchFamily="34" charset="0"/>
                <a:ea typeface="Arial" panose="020B0604020202020204" pitchFamily="34" charset="0"/>
                <a:cs typeface="Arial" panose="020B0604020202020204" pitchFamily="34" charset="0"/>
              </a:rPr>
              <a:t>Level </a:t>
            </a:r>
            <a:r>
              <a:rPr lang="en-IN" sz="2400" b="1" dirty="0" smtClean="0">
                <a:latin typeface="Arial" panose="020B0604020202020204" pitchFamily="34" charset="0"/>
                <a:ea typeface="Arial" panose="020B0604020202020204" pitchFamily="34" charset="0"/>
                <a:cs typeface="Arial" panose="020B0604020202020204" pitchFamily="34" charset="0"/>
              </a:rPr>
              <a:t>2</a:t>
            </a:r>
            <a:endParaRPr lang="en-IN" sz="2400" b="1" dirty="0">
              <a:latin typeface="Calibri" panose="020F0502020204030204" pitchFamily="34" charset="0"/>
              <a:ea typeface="Calibri" panose="020F0502020204030204" pitchFamily="34" charset="0"/>
              <a:cs typeface="Arial" panose="020B0604020202020204" pitchFamily="34" charset="0"/>
            </a:endParaRPr>
          </a:p>
        </p:txBody>
      </p:sp>
      <p:sp>
        <p:nvSpPr>
          <p:cNvPr id="23" name="Rectangle 22"/>
          <p:cNvSpPr/>
          <p:nvPr/>
        </p:nvSpPr>
        <p:spPr>
          <a:xfrm>
            <a:off x="2034968" y="8838564"/>
            <a:ext cx="6107616" cy="430887"/>
          </a:xfrm>
          <a:prstGeom prst="rect">
            <a:avLst/>
          </a:prstGeom>
        </p:spPr>
        <p:txBody>
          <a:bodyPr wrap="square">
            <a:spAutoFit/>
          </a:bodyPr>
          <a:lstStyle/>
          <a:p>
            <a:pPr marL="3124200"/>
            <a:r>
              <a:rPr lang="en-IN" sz="2200" b="1" dirty="0">
                <a:latin typeface="Arial" panose="020B0604020202020204" pitchFamily="34" charset="0"/>
                <a:ea typeface="Verdana" panose="020B0604030504040204" pitchFamily="34" charset="0"/>
                <a:cs typeface="Arial" panose="020B0604020202020204" pitchFamily="34" charset="0"/>
              </a:rPr>
              <a:t>Helpdesk Setup</a:t>
            </a:r>
            <a:endParaRPr lang="en-IN" sz="2200" dirty="0">
              <a:latin typeface="Arial" panose="020B0604020202020204" pitchFamily="34" charset="0"/>
              <a:ea typeface="Calibri" panose="020F0502020204030204" pitchFamily="34" charset="0"/>
              <a:cs typeface="Arial" panose="020B0604020202020204" pitchFamily="34" charset="0"/>
            </a:endParaRPr>
          </a:p>
        </p:txBody>
      </p:sp>
      <p:sp>
        <p:nvSpPr>
          <p:cNvPr id="24" name="Rectangle 23"/>
          <p:cNvSpPr/>
          <p:nvPr/>
        </p:nvSpPr>
        <p:spPr>
          <a:xfrm>
            <a:off x="1837576" y="7529598"/>
            <a:ext cx="6502400" cy="430887"/>
          </a:xfrm>
          <a:prstGeom prst="rect">
            <a:avLst/>
          </a:prstGeom>
        </p:spPr>
        <p:txBody>
          <a:bodyPr>
            <a:spAutoFit/>
          </a:bodyPr>
          <a:lstStyle/>
          <a:p>
            <a:pPr marL="3162300"/>
            <a:r>
              <a:rPr lang="en-IN" sz="2200" b="1" dirty="0">
                <a:latin typeface="Arial" panose="020B0604020202020204" pitchFamily="34" charset="0"/>
                <a:ea typeface="Verdana" panose="020B0604030504040204" pitchFamily="34" charset="0"/>
                <a:cs typeface="Arial" panose="020B0604020202020204" pitchFamily="34" charset="0"/>
              </a:rPr>
              <a:t>Helpdesk Support</a:t>
            </a:r>
            <a:endParaRPr lang="en-IN" sz="2200" dirty="0">
              <a:latin typeface="Arial" panose="020B0604020202020204" pitchFamily="34" charset="0"/>
              <a:ea typeface="Calibri" panose="020F0502020204030204" pitchFamily="34" charset="0"/>
              <a:cs typeface="Arial" panose="020B0604020202020204" pitchFamily="34" charset="0"/>
            </a:endParaRPr>
          </a:p>
        </p:txBody>
      </p:sp>
      <p:sp>
        <p:nvSpPr>
          <p:cNvPr id="25" name="Rectangle 24"/>
          <p:cNvSpPr/>
          <p:nvPr/>
        </p:nvSpPr>
        <p:spPr>
          <a:xfrm>
            <a:off x="605277" y="6011813"/>
            <a:ext cx="9161292" cy="427489"/>
          </a:xfrm>
          <a:prstGeom prst="rect">
            <a:avLst/>
          </a:prstGeom>
        </p:spPr>
        <p:txBody>
          <a:bodyPr wrap="square">
            <a:spAutoFit/>
          </a:bodyPr>
          <a:lstStyle/>
          <a:p>
            <a:pPr marL="2959100">
              <a:lnSpc>
                <a:spcPct val="99000"/>
              </a:lnSpc>
            </a:pPr>
            <a:r>
              <a:rPr lang="en-IN" sz="2200" b="1" dirty="0">
                <a:latin typeface="Arial" panose="020B0604020202020204" pitchFamily="34" charset="0"/>
                <a:ea typeface="Verdana" panose="020B0604030504040204" pitchFamily="34" charset="0"/>
                <a:cs typeface="Arial" panose="020B0604020202020204" pitchFamily="34" charset="0"/>
              </a:rPr>
              <a:t>Software Administration Support</a:t>
            </a:r>
            <a:endParaRPr lang="en-IN" sz="2200" dirty="0">
              <a:latin typeface="Arial" panose="020B0604020202020204" pitchFamily="34" charset="0"/>
              <a:ea typeface="Calibri" panose="020F0502020204030204" pitchFamily="34" charset="0"/>
              <a:cs typeface="Arial" panose="020B0604020202020204" pitchFamily="34" charset="0"/>
            </a:endParaRPr>
          </a:p>
        </p:txBody>
      </p:sp>
      <p:sp>
        <p:nvSpPr>
          <p:cNvPr id="26" name="Rectangle 25"/>
          <p:cNvSpPr/>
          <p:nvPr/>
        </p:nvSpPr>
        <p:spPr>
          <a:xfrm>
            <a:off x="3251200" y="4276636"/>
            <a:ext cx="6502400" cy="430887"/>
          </a:xfrm>
          <a:prstGeom prst="rect">
            <a:avLst/>
          </a:prstGeom>
        </p:spPr>
        <p:txBody>
          <a:bodyPr>
            <a:spAutoFit/>
          </a:bodyPr>
          <a:lstStyle/>
          <a:p>
            <a:r>
              <a:rPr lang="en-IN" sz="2200" b="1" dirty="0">
                <a:latin typeface="Arial" panose="020B0604020202020204" pitchFamily="34" charset="0"/>
                <a:ea typeface="Verdana" panose="020B0604030504040204" pitchFamily="34" charset="0"/>
                <a:cs typeface="Arial" panose="020B0604020202020204" pitchFamily="34" charset="0"/>
              </a:rPr>
              <a:t>Data and Content Support</a:t>
            </a:r>
            <a:endParaRPr lang="en-IN" sz="2200" dirty="0">
              <a:latin typeface="Arial" panose="020B0604020202020204" pitchFamily="34" charset="0"/>
              <a:cs typeface="Arial" panose="020B0604020202020204" pitchFamily="34" charset="0"/>
            </a:endParaRPr>
          </a:p>
        </p:txBody>
      </p:sp>
      <p:sp>
        <p:nvSpPr>
          <p:cNvPr id="27" name="Rectangle 26"/>
          <p:cNvSpPr/>
          <p:nvPr/>
        </p:nvSpPr>
        <p:spPr>
          <a:xfrm>
            <a:off x="1837576" y="2979880"/>
            <a:ext cx="6502400" cy="427489"/>
          </a:xfrm>
          <a:prstGeom prst="rect">
            <a:avLst/>
          </a:prstGeom>
        </p:spPr>
        <p:txBody>
          <a:bodyPr>
            <a:spAutoFit/>
          </a:bodyPr>
          <a:lstStyle/>
          <a:p>
            <a:pPr marL="3289300">
              <a:lnSpc>
                <a:spcPct val="99000"/>
              </a:lnSpc>
            </a:pPr>
            <a:r>
              <a:rPr lang="en-IN" sz="2200" b="1" dirty="0">
                <a:latin typeface="Arial" panose="020B0604020202020204" pitchFamily="34" charset="0"/>
                <a:ea typeface="Verdana" panose="020B0604030504040204" pitchFamily="34" charset="0"/>
                <a:cs typeface="Arial" panose="020B0604020202020204" pitchFamily="34" charset="0"/>
              </a:rPr>
              <a:t>Engineering Support</a:t>
            </a:r>
            <a:endParaRPr lang="en-IN" sz="2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83821987"/>
      </p:ext>
    </p:extLst>
  </p:cSld>
  <p:clrMapOvr>
    <a:masterClrMapping/>
  </p:clrMapOvr>
  <mc:AlternateContent xmlns:mc="http://schemas.openxmlformats.org/markup-compatibility/2006">
    <mc:Choice xmlns:p14="http://schemas.microsoft.com/office/powerpoint/2010/main" Requires="p14">
      <p:transition spd="slow" p14:dur="1200">
        <p:push dir="u"/>
      </p:transition>
    </mc:Choice>
    <mc:Fallback>
      <p:transition spd="slow">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23" name="image4.png"/>
          <p:cNvPicPr>
            <a:picLocks noChangeAspect="1"/>
          </p:cNvPicPr>
          <p:nvPr/>
        </p:nvPicPr>
        <p:blipFill>
          <a:blip r:embed="rId3">
            <a:extLst/>
          </a:blip>
          <a:stretch>
            <a:fillRect/>
          </a:stretch>
        </p:blipFill>
        <p:spPr>
          <a:xfrm>
            <a:off x="10893518" y="183484"/>
            <a:ext cx="1921163" cy="522575"/>
          </a:xfrm>
          <a:prstGeom prst="rect">
            <a:avLst/>
          </a:prstGeom>
          <a:ln w="12700">
            <a:miter lim="400000"/>
          </a:ln>
        </p:spPr>
      </p:pic>
      <p:sp>
        <p:nvSpPr>
          <p:cNvPr id="124" name="Shape 124"/>
          <p:cNvSpPr/>
          <p:nvPr/>
        </p:nvSpPr>
        <p:spPr>
          <a:xfrm>
            <a:off x="331963" y="220133"/>
            <a:ext cx="6367128" cy="533479"/>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600" cap="all">
                <a:solidFill>
                  <a:srgbClr val="092844"/>
                </a:solidFill>
                <a:latin typeface="Roboto Bold"/>
                <a:ea typeface="Roboto Bold"/>
                <a:cs typeface="Roboto Bold"/>
                <a:sym typeface="Roboto Bold"/>
              </a:defRPr>
            </a:lvl1pPr>
          </a:lstStyle>
          <a:p>
            <a:pPr algn="l"/>
            <a:r>
              <a:rPr lang="en-IN" sz="2800" b="1" dirty="0">
                <a:latin typeface="Arial" panose="020B0604020202020204" pitchFamily="34" charset="0"/>
                <a:cs typeface="Arial" panose="020B0604020202020204" pitchFamily="34" charset="0"/>
              </a:rPr>
              <a:t>Multi-Track Support Offering</a:t>
            </a:r>
          </a:p>
        </p:txBody>
      </p:sp>
      <p:sp>
        <p:nvSpPr>
          <p:cNvPr id="125" name="Shape 125"/>
          <p:cNvSpPr/>
          <p:nvPr/>
        </p:nvSpPr>
        <p:spPr>
          <a:xfrm>
            <a:off x="382067" y="200230"/>
            <a:ext cx="576464" cy="46640"/>
          </a:xfrm>
          <a:prstGeom prst="rect">
            <a:avLst/>
          </a:prstGeom>
          <a:solidFill>
            <a:srgbClr val="EE4638"/>
          </a:solidFill>
          <a:ln w="12700">
            <a:miter lim="400000"/>
          </a:ln>
        </p:spPr>
        <p:txBody>
          <a:bodyPr lIns="50800" tIns="50800" rIns="50800" bIns="50800" anchor="ctr"/>
          <a:lstStyle/>
          <a:p>
            <a:pPr>
              <a:defRPr sz="2400">
                <a:solidFill>
                  <a:srgbClr val="FFC6E2"/>
                </a:solidFill>
              </a:defRPr>
            </a:pPr>
            <a:endParaRPr/>
          </a:p>
        </p:txBody>
      </p:sp>
      <p:sp>
        <p:nvSpPr>
          <p:cNvPr id="126" name="Shape 126"/>
          <p:cNvSpPr/>
          <p:nvPr/>
        </p:nvSpPr>
        <p:spPr>
          <a:xfrm>
            <a:off x="-52755" y="9376826"/>
            <a:ext cx="13004801" cy="294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r">
              <a:lnSpc>
                <a:spcPct val="150000"/>
              </a:lnSpc>
              <a:defRPr sz="1400">
                <a:latin typeface="Roboto Light"/>
                <a:ea typeface="Roboto Light"/>
                <a:cs typeface="Roboto Light"/>
                <a:sym typeface="Roboto Light"/>
              </a:defRPr>
            </a:pPr>
            <a:r>
              <a:t>©</a:t>
            </a:r>
            <a:r>
              <a:rPr sz="1100">
                <a:solidFill>
                  <a:srgbClr val="404040"/>
                </a:solidFill>
              </a:rPr>
              <a:t> 2016 BARYONS SOFTWARE SOLUTIONS </a:t>
            </a:r>
          </a:p>
        </p:txBody>
      </p:sp>
      <p:grpSp>
        <p:nvGrpSpPr>
          <p:cNvPr id="145" name="Group 145"/>
          <p:cNvGrpSpPr/>
          <p:nvPr/>
        </p:nvGrpSpPr>
        <p:grpSpPr>
          <a:xfrm>
            <a:off x="-2437" y="9690931"/>
            <a:ext cx="13009674" cy="254454"/>
            <a:chOff x="0" y="0"/>
            <a:chExt cx="13009672" cy="254452"/>
          </a:xfrm>
        </p:grpSpPr>
        <p:sp>
          <p:nvSpPr>
            <p:cNvPr id="133" name="Shape 133"/>
            <p:cNvSpPr/>
            <p:nvPr/>
          </p:nvSpPr>
          <p:spPr>
            <a:xfrm rot="16200000">
              <a:off x="967895" y="-950134"/>
              <a:ext cx="236104" cy="2171895"/>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4" name="Shape 134"/>
            <p:cNvSpPr/>
            <p:nvPr/>
          </p:nvSpPr>
          <p:spPr>
            <a:xfrm rot="16200000">
              <a:off x="3129417" y="-950134"/>
              <a:ext cx="236104" cy="2171895"/>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5" name="Shape 135"/>
            <p:cNvSpPr/>
            <p:nvPr/>
          </p:nvSpPr>
          <p:spPr>
            <a:xfrm rot="16200000">
              <a:off x="5293919" y="-950134"/>
              <a:ext cx="236104" cy="2171895"/>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6" name="Shape 136"/>
            <p:cNvSpPr/>
            <p:nvPr/>
          </p:nvSpPr>
          <p:spPr>
            <a:xfrm rot="16200000">
              <a:off x="7476426" y="-950134"/>
              <a:ext cx="236104" cy="2171895"/>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7" name="Shape 137"/>
            <p:cNvSpPr/>
            <p:nvPr/>
          </p:nvSpPr>
          <p:spPr>
            <a:xfrm rot="16200000">
              <a:off x="9641758" y="-949546"/>
              <a:ext cx="236105" cy="2171894"/>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8" name="Shape 138"/>
            <p:cNvSpPr/>
            <p:nvPr/>
          </p:nvSpPr>
          <p:spPr>
            <a:xfrm rot="16200000">
              <a:off x="11805673" y="-950134"/>
              <a:ext cx="236105" cy="2171895"/>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9" name="Shape 139"/>
            <p:cNvSpPr/>
            <p:nvPr/>
          </p:nvSpPr>
          <p:spPr>
            <a:xfrm rot="16200000">
              <a:off x="967895" y="-967895"/>
              <a:ext cx="236104" cy="2171894"/>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0" name="Shape 140"/>
            <p:cNvSpPr/>
            <p:nvPr/>
          </p:nvSpPr>
          <p:spPr>
            <a:xfrm rot="16200000">
              <a:off x="3129417" y="-967895"/>
              <a:ext cx="236104" cy="2171894"/>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1" name="Shape 141"/>
            <p:cNvSpPr/>
            <p:nvPr/>
          </p:nvSpPr>
          <p:spPr>
            <a:xfrm rot="16200000">
              <a:off x="5293919" y="-967895"/>
              <a:ext cx="236104" cy="2171894"/>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2" name="Shape 142"/>
            <p:cNvSpPr/>
            <p:nvPr/>
          </p:nvSpPr>
          <p:spPr>
            <a:xfrm rot="16200000">
              <a:off x="7467545" y="-976776"/>
              <a:ext cx="236105" cy="2189656"/>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3" name="Shape 143"/>
            <p:cNvSpPr/>
            <p:nvPr/>
          </p:nvSpPr>
          <p:spPr>
            <a:xfrm rot="16200000">
              <a:off x="9641758" y="-967309"/>
              <a:ext cx="236105" cy="2171895"/>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4" name="Shape 144"/>
            <p:cNvSpPr/>
            <p:nvPr/>
          </p:nvSpPr>
          <p:spPr>
            <a:xfrm rot="16200000">
              <a:off x="11805673" y="-967895"/>
              <a:ext cx="236105" cy="2171894"/>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grpSp>
      <p:sp>
        <p:nvSpPr>
          <p:cNvPr id="2" name="Rectangle 1"/>
          <p:cNvSpPr/>
          <p:nvPr/>
        </p:nvSpPr>
        <p:spPr>
          <a:xfrm>
            <a:off x="350808" y="1315902"/>
            <a:ext cx="1438214" cy="400110"/>
          </a:xfrm>
          <a:prstGeom prst="rect">
            <a:avLst/>
          </a:prstGeom>
        </p:spPr>
        <p:txBody>
          <a:bodyPr wrap="none">
            <a:spAutoFit/>
          </a:bodyPr>
          <a:lstStyle/>
          <a:p>
            <a:r>
              <a:rPr lang="en-IN" sz="2000" b="1" dirty="0">
                <a:latin typeface="Arial" panose="020B0604020202020204" pitchFamily="34" charset="0"/>
                <a:cs typeface="Arial" panose="020B0604020202020204" pitchFamily="34" charset="0"/>
              </a:rPr>
              <a:t>Highlights</a:t>
            </a:r>
            <a:endParaRPr lang="en-IN" sz="2000" b="1" dirty="0">
              <a:latin typeface="Arial" panose="020B0604020202020204" pitchFamily="34" charset="0"/>
              <a:cs typeface="Arial" panose="020B0604020202020204" pitchFamily="34" charset="0"/>
            </a:endParaRPr>
          </a:p>
        </p:txBody>
      </p:sp>
      <p:sp>
        <p:nvSpPr>
          <p:cNvPr id="3" name="Rectangle 2"/>
          <p:cNvSpPr/>
          <p:nvPr/>
        </p:nvSpPr>
        <p:spPr>
          <a:xfrm>
            <a:off x="3251200" y="-3756332"/>
            <a:ext cx="9362510" cy="2800767"/>
          </a:xfrm>
          <a:prstGeom prst="rect">
            <a:avLst/>
          </a:prstGeom>
        </p:spPr>
        <p:txBody>
          <a:bodyPr wrap="square">
            <a:spAutoFit/>
          </a:bodyPr>
          <a:lstStyle/>
          <a:p>
            <a:pPr algn="just"/>
            <a:r>
              <a:rPr lang="en-IN" sz="1600" dirty="0">
                <a:latin typeface="Arial" panose="020B0604020202020204" pitchFamily="34" charset="0"/>
                <a:cs typeface="Arial" panose="020B0604020202020204" pitchFamily="34" charset="0"/>
              </a:rPr>
              <a:t>The marketing department of the company has a number of store-related marketing campaigns running parallel to each other at many outlets-- their exclusive stores, multi brand outlets and large format retail stores. The challenge to the company was to effectively manage and keep track of all activities that are completed and whether they are completed by their intended dates with proof of completion.</a:t>
            </a:r>
          </a:p>
          <a:p>
            <a:pPr algn="just"/>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The campaigns are often managed by external vendors whose visual merchandising efforts are verified, either by sending photographs of the activities completed and/or by the company’s brand managers who physically verify the completion status and the quality of the campaign activities at stores. Considering the large number of stores along with the varied product line, this method proved ineffective, time consuming, and expensive</a:t>
            </a:r>
          </a:p>
        </p:txBody>
      </p:sp>
      <p:sp>
        <p:nvSpPr>
          <p:cNvPr id="4" name="Rectangle 3"/>
          <p:cNvSpPr/>
          <p:nvPr/>
        </p:nvSpPr>
        <p:spPr>
          <a:xfrm>
            <a:off x="382067" y="2155744"/>
            <a:ext cx="11972061" cy="7173529"/>
          </a:xfrm>
          <a:prstGeom prst="rect">
            <a:avLst/>
          </a:prstGeom>
        </p:spPr>
        <p:txBody>
          <a:bodyPr wrap="square">
            <a:spAutoFit/>
          </a:bodyPr>
          <a:lstStyle/>
          <a:p>
            <a:pPr marL="285750" lvl="0" indent="-285750" algn="l">
              <a:buFont typeface="Arial" panose="020B0604020202020204" pitchFamily="34" charset="0"/>
              <a:buChar char="•"/>
            </a:pPr>
            <a:r>
              <a:rPr lang="en-IN" sz="1800" dirty="0">
                <a:latin typeface="Arial" panose="020B0604020202020204" pitchFamily="34" charset="0"/>
                <a:cs typeface="Arial" panose="020B0604020202020204" pitchFamily="34" charset="0"/>
              </a:rPr>
              <a:t>Comprehensive Support Offering that caters to every support need of your online and business applications</a:t>
            </a:r>
            <a:r>
              <a:rPr lang="en-IN" sz="1800" dirty="0" smtClean="0">
                <a:latin typeface="Arial" panose="020B0604020202020204" pitchFamily="34" charset="0"/>
                <a:cs typeface="Arial" panose="020B0604020202020204" pitchFamily="34" charset="0"/>
              </a:rPr>
              <a:t>.</a:t>
            </a:r>
            <a:endParaRPr lang="en-IN" sz="1800" dirty="0">
              <a:latin typeface="Arial" panose="020B0604020202020204" pitchFamily="34" charset="0"/>
              <a:cs typeface="Arial" panose="020B0604020202020204" pitchFamily="34" charset="0"/>
            </a:endParaRPr>
          </a:p>
          <a:p>
            <a:endParaRPr lang="en-IN" sz="1800" baseline="300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IN" sz="1800" dirty="0" smtClean="0">
                <a:latin typeface="Arial" panose="020B0604020202020204" pitchFamily="34" charset="0"/>
                <a:cs typeface="Arial" panose="020B0604020202020204" pitchFamily="34" charset="0"/>
              </a:rPr>
              <a:t>Customized </a:t>
            </a:r>
            <a:r>
              <a:rPr lang="en-IN" sz="1800" dirty="0">
                <a:latin typeface="Arial" panose="020B0604020202020204" pitchFamily="34" charset="0"/>
                <a:cs typeface="Arial" panose="020B0604020202020204" pitchFamily="34" charset="0"/>
              </a:rPr>
              <a:t>Helpdesk and Support Management process to cater to your specific </a:t>
            </a:r>
            <a:r>
              <a:rPr lang="en-IN" sz="1800" dirty="0" smtClean="0">
                <a:latin typeface="Arial" panose="020B0604020202020204" pitchFamily="34" charset="0"/>
                <a:cs typeface="Arial" panose="020B0604020202020204" pitchFamily="34" charset="0"/>
              </a:rPr>
              <a:t>needs.</a:t>
            </a:r>
          </a:p>
          <a:p>
            <a:pPr lvl="0" algn="l"/>
            <a:endParaRPr lang="en-US" sz="1800" dirty="0" smtClean="0">
              <a:latin typeface="Arial" panose="020B0604020202020204" pitchFamily="34" charset="0"/>
              <a:cs typeface="Arial" panose="020B0604020202020204" pitchFamily="34" charset="0"/>
            </a:endParaRPr>
          </a:p>
          <a:p>
            <a:pPr lvl="0" algn="l"/>
            <a:endParaRPr lang="en-US" sz="1800" dirty="0">
              <a:latin typeface="Arial" panose="020B0604020202020204" pitchFamily="34" charset="0"/>
              <a:cs typeface="Arial" panose="020B0604020202020204" pitchFamily="34" charset="0"/>
            </a:endParaRPr>
          </a:p>
          <a:p>
            <a:pPr lvl="0" algn="l"/>
            <a:endParaRPr lang="en-US" sz="1800" dirty="0" smtClean="0">
              <a:latin typeface="Arial" panose="020B0604020202020204" pitchFamily="34" charset="0"/>
              <a:cs typeface="Arial" panose="020B0604020202020204" pitchFamily="34" charset="0"/>
            </a:endParaRPr>
          </a:p>
          <a:p>
            <a:pPr lvl="0" algn="l"/>
            <a:endParaRPr lang="en-US" sz="1800" dirty="0">
              <a:latin typeface="Arial" panose="020B0604020202020204" pitchFamily="34" charset="0"/>
              <a:cs typeface="Arial" panose="020B0604020202020204" pitchFamily="34" charset="0"/>
            </a:endParaRPr>
          </a:p>
          <a:p>
            <a:pPr lvl="0" algn="l"/>
            <a:endParaRPr lang="en-US" sz="1800" dirty="0" smtClean="0">
              <a:latin typeface="Arial" panose="020B0604020202020204" pitchFamily="34" charset="0"/>
              <a:cs typeface="Arial" panose="020B0604020202020204" pitchFamily="34" charset="0"/>
            </a:endParaRPr>
          </a:p>
          <a:p>
            <a:pPr marL="285750" lvl="0" indent="-285750" algn="l">
              <a:buFont typeface="Arial" panose="020B0604020202020204" pitchFamily="34" charset="0"/>
              <a:buChar char="•"/>
            </a:pPr>
            <a:r>
              <a:rPr lang="en-IN" sz="1800" dirty="0" smtClean="0">
                <a:latin typeface="Arial" panose="020B0604020202020204" pitchFamily="34" charset="0"/>
                <a:cs typeface="Arial" panose="020B0604020202020204" pitchFamily="34" charset="0"/>
              </a:rPr>
              <a:t>Multi-level </a:t>
            </a:r>
            <a:r>
              <a:rPr lang="en-IN" sz="1800" dirty="0">
                <a:latin typeface="Arial" panose="020B0604020202020204" pitchFamily="34" charset="0"/>
                <a:cs typeface="Arial" panose="020B0604020202020204" pitchFamily="34" charset="0"/>
              </a:rPr>
              <a:t>support for your own needs, and for the needs of your users &amp; customers.</a:t>
            </a:r>
          </a:p>
          <a:p>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285750" lvl="0" indent="-285750" algn="l">
              <a:buFont typeface="Arial" panose="020B0604020202020204" pitchFamily="34" charset="0"/>
              <a:buChar char="•"/>
            </a:pPr>
            <a:r>
              <a:rPr lang="en-IN" sz="1800" dirty="0">
                <a:latin typeface="Arial" panose="020B0604020202020204" pitchFamily="34" charset="0"/>
                <a:cs typeface="Arial" panose="020B0604020202020204" pitchFamily="34" charset="0"/>
              </a:rPr>
              <a:t>Support Offering available for solutions developed for you by Baryons, or your legacy applications</a:t>
            </a:r>
            <a:r>
              <a:rPr lang="en-IN" sz="1800" dirty="0" smtClean="0">
                <a:latin typeface="Arial" panose="020B0604020202020204" pitchFamily="34" charset="0"/>
                <a:cs typeface="Arial" panose="020B0604020202020204" pitchFamily="34" charset="0"/>
              </a:rPr>
              <a:t>.</a:t>
            </a:r>
          </a:p>
          <a:p>
            <a:endParaRPr lang="en-IN" sz="1800" dirty="0">
              <a:latin typeface="Arial" panose="020B0604020202020204" pitchFamily="34" charset="0"/>
              <a:cs typeface="Arial" panose="020B0604020202020204" pitchFamily="34" charset="0"/>
            </a:endParaRPr>
          </a:p>
          <a:p>
            <a:endParaRPr lang="en-IN" sz="1800" dirty="0" smtClean="0">
              <a:latin typeface="Arial" panose="020B0604020202020204" pitchFamily="34" charset="0"/>
              <a:cs typeface="Arial" panose="020B0604020202020204" pitchFamily="34" charset="0"/>
            </a:endParaRPr>
          </a:p>
          <a:p>
            <a:endParaRPr lang="en-IN" sz="1800" dirty="0">
              <a:latin typeface="Arial" panose="020B0604020202020204" pitchFamily="34" charset="0"/>
              <a:cs typeface="Arial" panose="020B0604020202020204" pitchFamily="34" charset="0"/>
            </a:endParaRPr>
          </a:p>
          <a:p>
            <a:endParaRPr lang="en-IN" sz="1800" dirty="0" smtClean="0">
              <a:latin typeface="Arial" panose="020B0604020202020204" pitchFamily="34" charset="0"/>
              <a:cs typeface="Arial" panose="020B0604020202020204" pitchFamily="34" charset="0"/>
            </a:endParaRPr>
          </a:p>
          <a:p>
            <a:endParaRPr lang="en-IN" sz="1800" dirty="0" smtClean="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IN" sz="1800" dirty="0">
                <a:latin typeface="Arial" panose="020B0604020202020204" pitchFamily="34" charset="0"/>
                <a:cs typeface="Arial" panose="020B0604020202020204" pitchFamily="34" charset="0"/>
              </a:rPr>
              <a:t> </a:t>
            </a:r>
            <a:r>
              <a:rPr lang="en-IN" sz="1800" dirty="0" smtClean="0">
                <a:latin typeface="Arial" panose="020B0604020202020204" pitchFamily="34" charset="0"/>
                <a:cs typeface="Arial" panose="020B0604020202020204" pitchFamily="34" charset="0"/>
              </a:rPr>
              <a:t>You </a:t>
            </a:r>
            <a:r>
              <a:rPr lang="en-IN" sz="1800" dirty="0">
                <a:latin typeface="Arial" panose="020B0604020202020204" pitchFamily="34" charset="0"/>
                <a:cs typeface="Arial" panose="020B0604020202020204" pitchFamily="34" charset="0"/>
              </a:rPr>
              <a:t>can keep your solutions ship-shape, and your customers happy, by subscribing to any or all of our support bundles </a:t>
            </a:r>
            <a:r>
              <a:rPr lang="en-IN" sz="1800" dirty="0" smtClean="0">
                <a:latin typeface="Arial" panose="020B0604020202020204" pitchFamily="34" charset="0"/>
                <a:cs typeface="Arial" panose="020B0604020202020204" pitchFamily="34" charset="0"/>
              </a:rPr>
              <a:t>–</a:t>
            </a:r>
          </a:p>
          <a:p>
            <a:pPr marL="285750" indent="-285750" algn="l">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en-US" sz="1800" dirty="0" smtClean="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en-US" sz="1800" dirty="0" smtClean="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en-US" sz="1800" dirty="0" smtClean="0">
              <a:latin typeface="Arial" panose="020B0604020202020204" pitchFamily="34" charset="0"/>
              <a:cs typeface="Arial" panose="020B0604020202020204" pitchFamily="34" charset="0"/>
            </a:endParaRPr>
          </a:p>
          <a:p>
            <a:pPr algn="l"/>
            <a:endParaRPr lang="en-US" sz="1800" dirty="0">
              <a:latin typeface="Arial" panose="020B0604020202020204" pitchFamily="34" charset="0"/>
              <a:cs typeface="Arial" panose="020B0604020202020204" pitchFamily="34" charset="0"/>
            </a:endParaRPr>
          </a:p>
        </p:txBody>
      </p:sp>
      <p:sp>
        <p:nvSpPr>
          <p:cNvPr id="22" name="Rectangle 21"/>
          <p:cNvSpPr/>
          <p:nvPr/>
        </p:nvSpPr>
        <p:spPr>
          <a:xfrm>
            <a:off x="875394" y="2916131"/>
            <a:ext cx="11993648" cy="1703030"/>
          </a:xfrm>
          <a:prstGeom prst="rect">
            <a:avLst/>
          </a:prstGeom>
        </p:spPr>
        <p:txBody>
          <a:bodyPr wrap="square">
            <a:spAutoFit/>
          </a:bodyPr>
          <a:lstStyle/>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Simple as sending an email to your own team member</a:t>
            </a:r>
          </a:p>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Enforces Effort and SLA recording per ticket</a:t>
            </a:r>
          </a:p>
          <a:p>
            <a:pPr marL="28575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 </a:t>
            </a:r>
            <a:r>
              <a:rPr lang="en-IN" sz="1800" dirty="0" smtClean="0">
                <a:latin typeface="Arial" panose="020B0604020202020204" pitchFamily="34" charset="0"/>
                <a:cs typeface="Arial" panose="020B0604020202020204" pitchFamily="34" charset="0"/>
              </a:rPr>
              <a:t>Escalation </a:t>
            </a:r>
            <a:r>
              <a:rPr lang="en-IN" sz="1800" dirty="0">
                <a:latin typeface="Arial" panose="020B0604020202020204" pitchFamily="34" charset="0"/>
                <a:cs typeface="Arial" panose="020B0604020202020204" pitchFamily="34" charset="0"/>
              </a:rPr>
              <a:t>paths defined</a:t>
            </a:r>
          </a:p>
          <a:p>
            <a:pPr marL="285750" lvl="0"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
        <p:nvSpPr>
          <p:cNvPr id="23" name="Rectangle 22"/>
          <p:cNvSpPr/>
          <p:nvPr/>
        </p:nvSpPr>
        <p:spPr>
          <a:xfrm>
            <a:off x="861123" y="5139323"/>
            <a:ext cx="11993648" cy="1703030"/>
          </a:xfrm>
          <a:prstGeom prst="rect">
            <a:avLst/>
          </a:prstGeom>
        </p:spPr>
        <p:txBody>
          <a:bodyPr wrap="square">
            <a:spAutoFit/>
          </a:bodyPr>
          <a:lstStyle/>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For solutions developed by Baryons, there is no support handoff involved. We develop, we deploy, and we support as a single integrated service.</a:t>
            </a:r>
          </a:p>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For your legacy applications, shadowing time and transfer of information for support handoff is required.</a:t>
            </a:r>
          </a:p>
          <a:p>
            <a:pPr marL="285750" lvl="0"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
        <p:nvSpPr>
          <p:cNvPr id="24" name="Rectangle 23"/>
          <p:cNvSpPr/>
          <p:nvPr/>
        </p:nvSpPr>
        <p:spPr>
          <a:xfrm>
            <a:off x="853567" y="7019648"/>
            <a:ext cx="5845524" cy="2585323"/>
          </a:xfrm>
          <a:prstGeom prst="rect">
            <a:avLst/>
          </a:prstGeom>
        </p:spPr>
        <p:txBody>
          <a:bodyPr wrap="square">
            <a:spAutoFit/>
          </a:bodyPr>
          <a:lstStyle/>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Helpdesk Setup</a:t>
            </a:r>
          </a:p>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Helpdesk </a:t>
            </a:r>
            <a:r>
              <a:rPr lang="en-IN" sz="1800" dirty="0" smtClean="0">
                <a:latin typeface="Arial" panose="020B0604020202020204" pitchFamily="34" charset="0"/>
                <a:cs typeface="Arial" panose="020B0604020202020204" pitchFamily="34" charset="0"/>
              </a:rPr>
              <a:t>Support</a:t>
            </a:r>
            <a:endParaRPr lang="en-IN" sz="1800" dirty="0">
              <a:latin typeface="Arial" panose="020B0604020202020204" pitchFamily="34" charset="0"/>
              <a:cs typeface="Arial" panose="020B0604020202020204" pitchFamily="34" charset="0"/>
            </a:endParaRPr>
          </a:p>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Administration </a:t>
            </a:r>
            <a:r>
              <a:rPr lang="en-IN" sz="1800" dirty="0" smtClean="0">
                <a:latin typeface="Arial" panose="020B0604020202020204" pitchFamily="34" charset="0"/>
                <a:cs typeface="Arial" panose="020B0604020202020204" pitchFamily="34" charset="0"/>
              </a:rPr>
              <a:t>Support</a:t>
            </a:r>
            <a:endParaRPr lang="en-IN" sz="1800" dirty="0">
              <a:latin typeface="Arial" panose="020B0604020202020204" pitchFamily="34" charset="0"/>
              <a:cs typeface="Arial" panose="020B0604020202020204" pitchFamily="34" charset="0"/>
            </a:endParaRPr>
          </a:p>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Data and Content Support</a:t>
            </a:r>
          </a:p>
          <a:p>
            <a:pPr marL="285750" lvl="1"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Engineering Support</a:t>
            </a:r>
          </a:p>
          <a:p>
            <a:pPr marL="285750" lvl="0"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5682386"/>
      </p:ext>
    </p:extLst>
  </p:cSld>
  <p:clrMapOvr>
    <a:masterClrMapping/>
  </p:clrMapOvr>
  <mc:AlternateContent xmlns:mc="http://schemas.openxmlformats.org/markup-compatibility/2006">
    <mc:Choice xmlns:p14="http://schemas.microsoft.com/office/powerpoint/2010/main" Requires="p14">
      <p:transition spd="slow" p14:dur="1200">
        <p:push dir="u"/>
      </p:transition>
    </mc:Choice>
    <mc:Fallback>
      <p:transition spd="slow">
        <p:push dir="u"/>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23" name="image4.png"/>
          <p:cNvPicPr>
            <a:picLocks noChangeAspect="1"/>
          </p:cNvPicPr>
          <p:nvPr/>
        </p:nvPicPr>
        <p:blipFill>
          <a:blip r:embed="rId3">
            <a:extLst/>
          </a:blip>
          <a:stretch>
            <a:fillRect/>
          </a:stretch>
        </p:blipFill>
        <p:spPr>
          <a:xfrm>
            <a:off x="10893518" y="183484"/>
            <a:ext cx="1921163" cy="522575"/>
          </a:xfrm>
          <a:prstGeom prst="rect">
            <a:avLst/>
          </a:prstGeom>
          <a:ln w="12700">
            <a:miter lim="400000"/>
          </a:ln>
        </p:spPr>
      </p:pic>
      <p:sp>
        <p:nvSpPr>
          <p:cNvPr id="124" name="Shape 124"/>
          <p:cNvSpPr/>
          <p:nvPr/>
        </p:nvSpPr>
        <p:spPr>
          <a:xfrm>
            <a:off x="331963" y="220133"/>
            <a:ext cx="6367128" cy="533479"/>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600" cap="all">
                <a:solidFill>
                  <a:srgbClr val="092844"/>
                </a:solidFill>
                <a:latin typeface="Roboto Bold"/>
                <a:ea typeface="Roboto Bold"/>
                <a:cs typeface="Roboto Bold"/>
                <a:sym typeface="Roboto Bold"/>
              </a:defRPr>
            </a:lvl1pPr>
          </a:lstStyle>
          <a:p>
            <a:pPr algn="l"/>
            <a:r>
              <a:rPr lang="en-IN" sz="2800" b="1" dirty="0">
                <a:latin typeface="Arial" panose="020B0604020202020204" pitchFamily="34" charset="0"/>
                <a:cs typeface="Arial" panose="020B0604020202020204" pitchFamily="34" charset="0"/>
              </a:rPr>
              <a:t>Multi-Track Support Offering</a:t>
            </a:r>
          </a:p>
        </p:txBody>
      </p:sp>
      <p:sp>
        <p:nvSpPr>
          <p:cNvPr id="125" name="Shape 125"/>
          <p:cNvSpPr/>
          <p:nvPr/>
        </p:nvSpPr>
        <p:spPr>
          <a:xfrm>
            <a:off x="382067" y="200230"/>
            <a:ext cx="576464" cy="46640"/>
          </a:xfrm>
          <a:prstGeom prst="rect">
            <a:avLst/>
          </a:prstGeom>
          <a:solidFill>
            <a:srgbClr val="EE4638"/>
          </a:solidFill>
          <a:ln w="12700">
            <a:miter lim="400000"/>
          </a:ln>
        </p:spPr>
        <p:txBody>
          <a:bodyPr lIns="50800" tIns="50800" rIns="50800" bIns="50800" anchor="ctr"/>
          <a:lstStyle/>
          <a:p>
            <a:pPr>
              <a:defRPr sz="2400">
                <a:solidFill>
                  <a:srgbClr val="FFC6E2"/>
                </a:solidFill>
              </a:defRPr>
            </a:pPr>
            <a:endParaRPr/>
          </a:p>
        </p:txBody>
      </p:sp>
      <p:sp>
        <p:nvSpPr>
          <p:cNvPr id="126" name="Shape 126"/>
          <p:cNvSpPr/>
          <p:nvPr/>
        </p:nvSpPr>
        <p:spPr>
          <a:xfrm>
            <a:off x="-52755" y="9376826"/>
            <a:ext cx="13004801" cy="294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r">
              <a:lnSpc>
                <a:spcPct val="150000"/>
              </a:lnSpc>
              <a:defRPr sz="1400">
                <a:latin typeface="Roboto Light"/>
                <a:ea typeface="Roboto Light"/>
                <a:cs typeface="Roboto Light"/>
                <a:sym typeface="Roboto Light"/>
              </a:defRPr>
            </a:pPr>
            <a:r>
              <a:rPr dirty="0"/>
              <a:t>©</a:t>
            </a:r>
            <a:r>
              <a:rPr sz="1100" dirty="0">
                <a:solidFill>
                  <a:srgbClr val="404040"/>
                </a:solidFill>
              </a:rPr>
              <a:t> 2016 BARYONS SOFTWARE SOLUTIONS </a:t>
            </a:r>
          </a:p>
        </p:txBody>
      </p:sp>
      <p:grpSp>
        <p:nvGrpSpPr>
          <p:cNvPr id="145" name="Group 145"/>
          <p:cNvGrpSpPr/>
          <p:nvPr/>
        </p:nvGrpSpPr>
        <p:grpSpPr>
          <a:xfrm>
            <a:off x="-2437" y="9690931"/>
            <a:ext cx="13009674" cy="254454"/>
            <a:chOff x="0" y="0"/>
            <a:chExt cx="13009672" cy="254452"/>
          </a:xfrm>
        </p:grpSpPr>
        <p:sp>
          <p:nvSpPr>
            <p:cNvPr id="133" name="Shape 133"/>
            <p:cNvSpPr/>
            <p:nvPr/>
          </p:nvSpPr>
          <p:spPr>
            <a:xfrm rot="16200000">
              <a:off x="967895" y="-950134"/>
              <a:ext cx="236104" cy="2171895"/>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4" name="Shape 134"/>
            <p:cNvSpPr/>
            <p:nvPr/>
          </p:nvSpPr>
          <p:spPr>
            <a:xfrm rot="16200000">
              <a:off x="3129417" y="-950134"/>
              <a:ext cx="236104" cy="2171895"/>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5" name="Shape 135"/>
            <p:cNvSpPr/>
            <p:nvPr/>
          </p:nvSpPr>
          <p:spPr>
            <a:xfrm rot="16200000">
              <a:off x="5293919" y="-950134"/>
              <a:ext cx="236104" cy="2171895"/>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6" name="Shape 136"/>
            <p:cNvSpPr/>
            <p:nvPr/>
          </p:nvSpPr>
          <p:spPr>
            <a:xfrm rot="16200000">
              <a:off x="7476426" y="-950134"/>
              <a:ext cx="236104" cy="2171895"/>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7" name="Shape 137"/>
            <p:cNvSpPr/>
            <p:nvPr/>
          </p:nvSpPr>
          <p:spPr>
            <a:xfrm rot="16200000">
              <a:off x="9641758" y="-949546"/>
              <a:ext cx="236105" cy="2171894"/>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8" name="Shape 138"/>
            <p:cNvSpPr/>
            <p:nvPr/>
          </p:nvSpPr>
          <p:spPr>
            <a:xfrm rot="16200000">
              <a:off x="11805673" y="-950134"/>
              <a:ext cx="236105" cy="2171895"/>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9" name="Shape 139"/>
            <p:cNvSpPr/>
            <p:nvPr/>
          </p:nvSpPr>
          <p:spPr>
            <a:xfrm rot="16200000">
              <a:off x="967895" y="-967895"/>
              <a:ext cx="236104" cy="2171894"/>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0" name="Shape 140"/>
            <p:cNvSpPr/>
            <p:nvPr/>
          </p:nvSpPr>
          <p:spPr>
            <a:xfrm rot="16200000">
              <a:off x="3129417" y="-967895"/>
              <a:ext cx="236104" cy="2171894"/>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1" name="Shape 141"/>
            <p:cNvSpPr/>
            <p:nvPr/>
          </p:nvSpPr>
          <p:spPr>
            <a:xfrm rot="16200000">
              <a:off x="5293919" y="-967895"/>
              <a:ext cx="236104" cy="2171894"/>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2" name="Shape 142"/>
            <p:cNvSpPr/>
            <p:nvPr/>
          </p:nvSpPr>
          <p:spPr>
            <a:xfrm rot="16200000">
              <a:off x="7467545" y="-976776"/>
              <a:ext cx="236105" cy="2189656"/>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3" name="Shape 143"/>
            <p:cNvSpPr/>
            <p:nvPr/>
          </p:nvSpPr>
          <p:spPr>
            <a:xfrm rot="16200000">
              <a:off x="9641758" y="-967309"/>
              <a:ext cx="236105" cy="2171895"/>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4" name="Shape 144"/>
            <p:cNvSpPr/>
            <p:nvPr/>
          </p:nvSpPr>
          <p:spPr>
            <a:xfrm rot="16200000">
              <a:off x="11805673" y="-967895"/>
              <a:ext cx="236105" cy="2171894"/>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grpSp>
      <p:sp>
        <p:nvSpPr>
          <p:cNvPr id="2" name="Rectangle 1"/>
          <p:cNvSpPr/>
          <p:nvPr/>
        </p:nvSpPr>
        <p:spPr>
          <a:xfrm>
            <a:off x="236189" y="868437"/>
            <a:ext cx="1239442" cy="400110"/>
          </a:xfrm>
          <a:prstGeom prst="rect">
            <a:avLst/>
          </a:prstGeom>
        </p:spPr>
        <p:txBody>
          <a:bodyPr wrap="none">
            <a:spAutoFit/>
          </a:bodyPr>
          <a:lstStyle/>
          <a:p>
            <a:r>
              <a:rPr lang="en-IN" sz="2000" b="1" dirty="0">
                <a:latin typeface="Arial" panose="020B0604020202020204" pitchFamily="34" charset="0"/>
                <a:cs typeface="Arial" panose="020B0604020202020204" pitchFamily="34" charset="0"/>
              </a:rPr>
              <a:t>Services</a:t>
            </a:r>
            <a:endParaRPr lang="en-IN" sz="2000" b="1" dirty="0">
              <a:latin typeface="Arial" panose="020B0604020202020204" pitchFamily="34" charset="0"/>
              <a:cs typeface="Arial" panose="020B0604020202020204" pitchFamily="34" charset="0"/>
            </a:endParaRPr>
          </a:p>
        </p:txBody>
      </p:sp>
      <p:sp>
        <p:nvSpPr>
          <p:cNvPr id="3" name="Rectangle 2"/>
          <p:cNvSpPr/>
          <p:nvPr/>
        </p:nvSpPr>
        <p:spPr>
          <a:xfrm>
            <a:off x="3251200" y="-3756332"/>
            <a:ext cx="9362510" cy="2800767"/>
          </a:xfrm>
          <a:prstGeom prst="rect">
            <a:avLst/>
          </a:prstGeom>
        </p:spPr>
        <p:txBody>
          <a:bodyPr wrap="square">
            <a:spAutoFit/>
          </a:bodyPr>
          <a:lstStyle/>
          <a:p>
            <a:pPr algn="just"/>
            <a:r>
              <a:rPr lang="en-IN" sz="1600" dirty="0">
                <a:latin typeface="Arial" panose="020B0604020202020204" pitchFamily="34" charset="0"/>
                <a:cs typeface="Arial" panose="020B0604020202020204" pitchFamily="34" charset="0"/>
              </a:rPr>
              <a:t>The marketing department of the company has a number of store-related marketing campaigns running parallel to each other at many outlets-- their exclusive stores, multi brand outlets and large format retail stores. The challenge to the company was to effectively manage and keep track of all activities that are completed and whether they are completed by their intended dates with proof of completion.</a:t>
            </a:r>
          </a:p>
          <a:p>
            <a:pPr algn="just"/>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The campaigns are often managed by external vendors whose visual merchandising efforts are verified, either by sending photographs of the activities completed and/or by the company’s brand managers who physically verify the completion status and the quality of the campaign activities at stores. Considering the large number of stores along with the varied product line, this method proved ineffective, time consuming, and expensive</a:t>
            </a:r>
          </a:p>
        </p:txBody>
      </p:sp>
      <p:sp>
        <p:nvSpPr>
          <p:cNvPr id="22" name="Rectangle 21"/>
          <p:cNvSpPr/>
          <p:nvPr/>
        </p:nvSpPr>
        <p:spPr>
          <a:xfrm>
            <a:off x="599062" y="1225429"/>
            <a:ext cx="5291942" cy="2949525"/>
          </a:xfrm>
          <a:prstGeom prst="rect">
            <a:avLst/>
          </a:prstGeom>
        </p:spPr>
        <p:txBody>
          <a:bodyPr wrap="square">
            <a:spAutoFit/>
          </a:bodyPr>
          <a:lstStyle/>
          <a:p>
            <a:pPr algn="l">
              <a:lnSpc>
                <a:spcPct val="150000"/>
              </a:lnSpc>
            </a:pPr>
            <a:r>
              <a:rPr lang="en-IN" sz="1800" b="1" dirty="0"/>
              <a:t>Helpdesk </a:t>
            </a:r>
            <a:r>
              <a:rPr lang="en-IN" sz="1800" b="1" dirty="0" smtClean="0"/>
              <a:t>Setup</a:t>
            </a:r>
            <a:endParaRPr lang="en-IN" sz="1800" dirty="0" smtClean="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smtClean="0">
                <a:latin typeface="Arial" panose="020B0604020202020204" pitchFamily="34" charset="0"/>
                <a:cs typeface="Arial" panose="020B0604020202020204" pitchFamily="34" charset="0"/>
              </a:rPr>
              <a:t>Open </a:t>
            </a:r>
            <a:r>
              <a:rPr lang="en-IN" sz="1800" dirty="0">
                <a:latin typeface="Arial" panose="020B0604020202020204" pitchFamily="34" charset="0"/>
                <a:cs typeface="Arial" panose="020B0604020202020204" pitchFamily="34" charset="0"/>
              </a:rPr>
              <a:t>Source based tooling to get your Helpdesk up </a:t>
            </a:r>
            <a:r>
              <a:rPr lang="en-IN" sz="1800" dirty="0" smtClean="0">
                <a:latin typeface="Arial" panose="020B0604020202020204" pitchFamily="34" charset="0"/>
                <a:cs typeface="Arial" panose="020B0604020202020204" pitchFamily="34" charset="0"/>
              </a:rPr>
              <a:t>fast</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Customized configuration and branding to enable the Helpdesk for use by your customers.</a:t>
            </a:r>
          </a:p>
          <a:p>
            <a:pPr marL="285750" lvl="1"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
        <p:nvSpPr>
          <p:cNvPr id="23" name="Rectangle 22"/>
          <p:cNvSpPr/>
          <p:nvPr/>
        </p:nvSpPr>
        <p:spPr>
          <a:xfrm>
            <a:off x="6621271" y="1170641"/>
            <a:ext cx="4528002" cy="3831818"/>
          </a:xfrm>
          <a:prstGeom prst="rect">
            <a:avLst/>
          </a:prstGeom>
        </p:spPr>
        <p:txBody>
          <a:bodyPr wrap="square">
            <a:spAutoFit/>
          </a:bodyPr>
          <a:lstStyle/>
          <a:p>
            <a:pPr lvl="0" algn="l">
              <a:lnSpc>
                <a:spcPct val="150000"/>
              </a:lnSpc>
            </a:pPr>
            <a:r>
              <a:rPr lang="en-IN" sz="1800" b="1" dirty="0"/>
              <a:t>Helpdesk Support</a:t>
            </a:r>
            <a:endParaRPr lang="en-IN" sz="1800" dirty="0" smtClean="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smtClean="0">
                <a:latin typeface="Arial" panose="020B0604020202020204" pitchFamily="34" charset="0"/>
                <a:cs typeface="Arial" panose="020B0604020202020204" pitchFamily="34" charset="0"/>
              </a:rPr>
              <a:t>Email </a:t>
            </a:r>
            <a:r>
              <a:rPr lang="en-IN" sz="1800" dirty="0">
                <a:latin typeface="Arial" panose="020B0604020202020204" pitchFamily="34" charset="0"/>
                <a:cs typeface="Arial" panose="020B0604020202020204" pitchFamily="34" charset="0"/>
              </a:rPr>
              <a:t>support on usage queries</a:t>
            </a: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Triage issues and escalate to appropriate </a:t>
            </a:r>
            <a:r>
              <a:rPr lang="en-IN" sz="1800" dirty="0" smtClean="0">
                <a:latin typeface="Arial" panose="020B0604020202020204" pitchFamily="34" charset="0"/>
                <a:cs typeface="Arial" panose="020B0604020202020204" pitchFamily="34" charset="0"/>
              </a:rPr>
              <a:t>tiers</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Guaranteed response within </a:t>
            </a:r>
            <a:r>
              <a:rPr lang="en-IN" sz="1800" dirty="0" smtClean="0">
                <a:latin typeface="Arial" panose="020B0604020202020204" pitchFamily="34" charset="0"/>
                <a:cs typeface="Arial" panose="020B0604020202020204" pitchFamily="34" charset="0"/>
              </a:rPr>
              <a:t>SLA</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Customized SLAs for generating email response to your </a:t>
            </a:r>
            <a:r>
              <a:rPr lang="en-IN" sz="1800" dirty="0" smtClean="0">
                <a:latin typeface="Arial" panose="020B0604020202020204" pitchFamily="34" charset="0"/>
                <a:cs typeface="Arial" panose="020B0604020202020204" pitchFamily="34" charset="0"/>
              </a:rPr>
              <a:t>customers</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Must-have for web based businesses</a:t>
            </a:r>
          </a:p>
          <a:p>
            <a:pPr marL="285750" lvl="1"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
        <p:nvSpPr>
          <p:cNvPr id="24" name="Rectangle 23"/>
          <p:cNvSpPr/>
          <p:nvPr/>
        </p:nvSpPr>
        <p:spPr>
          <a:xfrm>
            <a:off x="545641" y="6456139"/>
            <a:ext cx="5845524" cy="2949525"/>
          </a:xfrm>
          <a:prstGeom prst="rect">
            <a:avLst/>
          </a:prstGeom>
        </p:spPr>
        <p:txBody>
          <a:bodyPr wrap="square">
            <a:spAutoFit/>
          </a:bodyPr>
          <a:lstStyle/>
          <a:p>
            <a:pPr algn="l">
              <a:lnSpc>
                <a:spcPct val="150000"/>
              </a:lnSpc>
            </a:pPr>
            <a:r>
              <a:rPr lang="en-IN" sz="1800" b="1" dirty="0">
                <a:latin typeface="Arial" panose="020B0604020202020204" pitchFamily="34" charset="0"/>
                <a:cs typeface="Arial" panose="020B0604020202020204" pitchFamily="34" charset="0"/>
              </a:rPr>
              <a:t>Administration </a:t>
            </a:r>
            <a:r>
              <a:rPr lang="en-IN" sz="1800" b="1" dirty="0" smtClean="0">
                <a:latin typeface="Arial" panose="020B0604020202020204" pitchFamily="34" charset="0"/>
                <a:cs typeface="Arial" panose="020B0604020202020204" pitchFamily="34" charset="0"/>
              </a:rPr>
              <a:t>Support</a:t>
            </a: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Install and administrate your solution for your </a:t>
            </a:r>
            <a:r>
              <a:rPr lang="en-IN" sz="1800" dirty="0" smtClean="0">
                <a:latin typeface="Arial" panose="020B0604020202020204" pitchFamily="34" charset="0"/>
                <a:cs typeface="Arial" panose="020B0604020202020204" pitchFamily="34" charset="0"/>
              </a:rPr>
              <a:t>customers</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Manage hosting </a:t>
            </a:r>
            <a:r>
              <a:rPr lang="en-IN" sz="1800" dirty="0" smtClean="0">
                <a:latin typeface="Arial" panose="020B0604020202020204" pitchFamily="34" charset="0"/>
                <a:cs typeface="Arial" panose="020B0604020202020204" pitchFamily="34" charset="0"/>
              </a:rPr>
              <a:t>infrastructure</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Monitor health and status of </a:t>
            </a:r>
            <a:r>
              <a:rPr lang="en-IN" sz="1800" dirty="0" smtClean="0">
                <a:latin typeface="Arial" panose="020B0604020202020204" pitchFamily="34" charset="0"/>
                <a:cs typeface="Arial" panose="020B0604020202020204" pitchFamily="34" charset="0"/>
              </a:rPr>
              <a:t>solution</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Must-have for solution and product vendors</a:t>
            </a:r>
          </a:p>
          <a:p>
            <a:pPr marL="285750"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
        <p:nvSpPr>
          <p:cNvPr id="26" name="Rectangle 25"/>
          <p:cNvSpPr/>
          <p:nvPr/>
        </p:nvSpPr>
        <p:spPr>
          <a:xfrm>
            <a:off x="599062" y="3859382"/>
            <a:ext cx="5291942" cy="2862322"/>
          </a:xfrm>
          <a:prstGeom prst="rect">
            <a:avLst/>
          </a:prstGeom>
        </p:spPr>
        <p:txBody>
          <a:bodyPr wrap="square">
            <a:spAutoFit/>
          </a:bodyPr>
          <a:lstStyle/>
          <a:p>
            <a:pPr algn="l"/>
            <a:r>
              <a:rPr lang="en-IN" sz="1800" b="1" dirty="0"/>
              <a:t>Engineering Support</a:t>
            </a:r>
            <a:endParaRPr lang="en-IN" sz="1800" dirty="0"/>
          </a:p>
          <a:p>
            <a:pPr marL="571500" lvl="0" indent="-57150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Troubleshooting on production systems</a:t>
            </a:r>
          </a:p>
          <a:p>
            <a:pPr marL="571500" lvl="0" indent="-57150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Bug fixes in </a:t>
            </a:r>
            <a:r>
              <a:rPr lang="en-IN" sz="1800" dirty="0" smtClean="0">
                <a:latin typeface="Arial" panose="020B0604020202020204" pitchFamily="34" charset="0"/>
                <a:cs typeface="Arial" panose="020B0604020202020204" pitchFamily="34" charset="0"/>
              </a:rPr>
              <a:t>code</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571500" lvl="0" indent="-571500" algn="l">
              <a:lnSpc>
                <a:spcPct val="150000"/>
              </a:lnSpc>
              <a:buFont typeface="Arial" panose="020B0604020202020204" pitchFamily="34" charset="0"/>
              <a:buChar char="•"/>
            </a:pPr>
            <a:r>
              <a:rPr lang="en-IN" sz="1800" dirty="0" smtClean="0">
                <a:latin typeface="Arial" panose="020B0604020202020204" pitchFamily="34" charset="0"/>
                <a:cs typeface="Arial" panose="020B0604020202020204" pitchFamily="34" charset="0"/>
              </a:rPr>
              <a:t>Code-line management</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571500" lvl="0" indent="-57150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Patch rollout to </a:t>
            </a:r>
            <a:r>
              <a:rPr lang="en-IN" sz="1800" dirty="0" smtClean="0">
                <a:latin typeface="Arial" panose="020B0604020202020204" pitchFamily="34" charset="0"/>
                <a:cs typeface="Arial" panose="020B0604020202020204" pitchFamily="34" charset="0"/>
              </a:rPr>
              <a:t>production</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571500" lvl="0" indent="-57150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Effective support handoff processes</a:t>
            </a:r>
          </a:p>
          <a:p>
            <a:pPr marL="285750" lvl="1"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
        <p:nvSpPr>
          <p:cNvPr id="27" name="Rectangle 26"/>
          <p:cNvSpPr/>
          <p:nvPr/>
        </p:nvSpPr>
        <p:spPr>
          <a:xfrm>
            <a:off x="6578273" y="4706035"/>
            <a:ext cx="5291942" cy="4196020"/>
          </a:xfrm>
          <a:prstGeom prst="rect">
            <a:avLst/>
          </a:prstGeom>
        </p:spPr>
        <p:txBody>
          <a:bodyPr wrap="square">
            <a:spAutoFit/>
          </a:bodyPr>
          <a:lstStyle/>
          <a:p>
            <a:pPr algn="l">
              <a:lnSpc>
                <a:spcPct val="150000"/>
              </a:lnSpc>
            </a:pPr>
            <a:r>
              <a:rPr lang="en-IN" sz="1800" b="1" dirty="0"/>
              <a:t>Data and Content </a:t>
            </a:r>
            <a:r>
              <a:rPr lang="en-IN" sz="1800" b="1" dirty="0" smtClean="0"/>
              <a:t>Support</a:t>
            </a:r>
          </a:p>
          <a:p>
            <a:pPr marL="285750" lvl="0" indent="-285750" algn="l">
              <a:lnSpc>
                <a:spcPct val="150000"/>
              </a:lnSpc>
              <a:buFont typeface="Arial" panose="020B0604020202020204" pitchFamily="34" charset="0"/>
              <a:buChar char="•"/>
            </a:pPr>
            <a:r>
              <a:rPr lang="en-IN" sz="1800" dirty="0"/>
              <a:t>Fix data issues for your users, and customers</a:t>
            </a:r>
          </a:p>
          <a:p>
            <a:pPr marL="285750" lvl="0" indent="-285750" algn="l">
              <a:lnSpc>
                <a:spcPct val="150000"/>
              </a:lnSpc>
              <a:buFont typeface="Arial" panose="020B0604020202020204" pitchFamily="34" charset="0"/>
              <a:buChar char="•"/>
            </a:pPr>
            <a:r>
              <a:rPr lang="en-IN" sz="1800" dirty="0"/>
              <a:t>Content composition for </a:t>
            </a:r>
            <a:r>
              <a:rPr lang="en-IN" sz="1800" dirty="0" smtClean="0"/>
              <a:t>websites</a:t>
            </a:r>
            <a:r>
              <a:rPr lang="en-IN" sz="1800" baseline="30000" dirty="0"/>
              <a:t> </a:t>
            </a:r>
            <a:endParaRPr lang="en-IN" sz="1800" dirty="0"/>
          </a:p>
          <a:p>
            <a:pPr marL="285750" lvl="0" indent="-285750" algn="l">
              <a:lnSpc>
                <a:spcPct val="150000"/>
              </a:lnSpc>
              <a:buFont typeface="Arial" panose="020B0604020202020204" pitchFamily="34" charset="0"/>
              <a:buChar char="•"/>
            </a:pPr>
            <a:r>
              <a:rPr lang="en-IN" sz="1800" dirty="0"/>
              <a:t>Static or Dynamic (CMS) content </a:t>
            </a:r>
            <a:r>
              <a:rPr lang="en-IN" sz="1800" dirty="0" smtClean="0"/>
              <a:t>support</a:t>
            </a:r>
            <a:endParaRPr lang="en-IN" sz="1800" dirty="0"/>
          </a:p>
          <a:p>
            <a:pPr marL="285750" lvl="0" indent="-285750" algn="l">
              <a:lnSpc>
                <a:spcPct val="150000"/>
              </a:lnSpc>
              <a:buFont typeface="Arial" panose="020B0604020202020204" pitchFamily="34" charset="0"/>
              <a:buChar char="•"/>
            </a:pPr>
            <a:r>
              <a:rPr lang="en-IN" sz="1800" dirty="0"/>
              <a:t>Content update on production </a:t>
            </a:r>
            <a:r>
              <a:rPr lang="en-IN" sz="1800" dirty="0" smtClean="0"/>
              <a:t>system/site</a:t>
            </a:r>
            <a:endParaRPr lang="en-IN" sz="1800" dirty="0"/>
          </a:p>
          <a:p>
            <a:pPr marL="285750" lvl="0" indent="-285750" algn="l">
              <a:lnSpc>
                <a:spcPct val="150000"/>
              </a:lnSpc>
              <a:buFont typeface="Arial" panose="020B0604020202020204" pitchFamily="34" charset="0"/>
              <a:buChar char="•"/>
            </a:pPr>
            <a:r>
              <a:rPr lang="en-IN" sz="1800" dirty="0"/>
              <a:t>Content Creation can be included as a premium </a:t>
            </a:r>
            <a:r>
              <a:rPr lang="en-IN" sz="1800" dirty="0" smtClean="0"/>
              <a:t>service</a:t>
            </a:r>
            <a:endParaRPr lang="en-IN" sz="1800" dirty="0"/>
          </a:p>
          <a:p>
            <a:pPr marL="285750" lvl="0" indent="-285750" algn="l">
              <a:lnSpc>
                <a:spcPct val="150000"/>
              </a:lnSpc>
              <a:buFont typeface="Arial" panose="020B0604020202020204" pitchFamily="34" charset="0"/>
              <a:buChar char="•"/>
            </a:pPr>
            <a:r>
              <a:rPr lang="en-IN" sz="1800" dirty="0"/>
              <a:t>Must-have for Web Publishing, e-Commerce, and Corporations.</a:t>
            </a:r>
          </a:p>
          <a:p>
            <a:pPr algn="l">
              <a:lnSpc>
                <a:spcPct val="150000"/>
              </a:lnSpc>
            </a:pPr>
            <a:endParaRPr lang="en-IN" sz="1800" dirty="0"/>
          </a:p>
        </p:txBody>
      </p:sp>
    </p:spTree>
    <p:extLst>
      <p:ext uri="{BB962C8B-B14F-4D97-AF65-F5344CB8AC3E}">
        <p14:creationId xmlns:p14="http://schemas.microsoft.com/office/powerpoint/2010/main" val="1847628466"/>
      </p:ext>
    </p:extLst>
  </p:cSld>
  <p:clrMapOvr>
    <a:masterClrMapping/>
  </p:clrMapOvr>
  <mc:AlternateContent xmlns:mc="http://schemas.openxmlformats.org/markup-compatibility/2006">
    <mc:Choice xmlns:p14="http://schemas.microsoft.com/office/powerpoint/2010/main" Requires="p14">
      <p:transition spd="slow" p14:dur="1200">
        <p:push dir="u"/>
      </p:transition>
    </mc:Choice>
    <mc:Fallback>
      <p:transition spd="slow">
        <p:push dir="u"/>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23" name="image4.png"/>
          <p:cNvPicPr>
            <a:picLocks noChangeAspect="1"/>
          </p:cNvPicPr>
          <p:nvPr/>
        </p:nvPicPr>
        <p:blipFill>
          <a:blip r:embed="rId3">
            <a:extLst/>
          </a:blip>
          <a:stretch>
            <a:fillRect/>
          </a:stretch>
        </p:blipFill>
        <p:spPr>
          <a:xfrm>
            <a:off x="10893518" y="183484"/>
            <a:ext cx="1921163" cy="522575"/>
          </a:xfrm>
          <a:prstGeom prst="rect">
            <a:avLst/>
          </a:prstGeom>
          <a:ln w="12700">
            <a:miter lim="400000"/>
          </a:ln>
        </p:spPr>
      </p:pic>
      <p:sp>
        <p:nvSpPr>
          <p:cNvPr id="124" name="Shape 124"/>
          <p:cNvSpPr/>
          <p:nvPr/>
        </p:nvSpPr>
        <p:spPr>
          <a:xfrm>
            <a:off x="331963" y="220133"/>
            <a:ext cx="6367128" cy="533479"/>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600" cap="all">
                <a:solidFill>
                  <a:srgbClr val="092844"/>
                </a:solidFill>
                <a:latin typeface="Roboto Bold"/>
                <a:ea typeface="Roboto Bold"/>
                <a:cs typeface="Roboto Bold"/>
                <a:sym typeface="Roboto Bold"/>
              </a:defRPr>
            </a:lvl1pPr>
          </a:lstStyle>
          <a:p>
            <a:pPr algn="l"/>
            <a:r>
              <a:rPr lang="en-IN" sz="2800" b="1" dirty="0">
                <a:latin typeface="Arial" panose="020B0604020202020204" pitchFamily="34" charset="0"/>
                <a:cs typeface="Arial" panose="020B0604020202020204" pitchFamily="34" charset="0"/>
              </a:rPr>
              <a:t>Multi-Track Support Offering</a:t>
            </a:r>
          </a:p>
        </p:txBody>
      </p:sp>
      <p:sp>
        <p:nvSpPr>
          <p:cNvPr id="125" name="Shape 125"/>
          <p:cNvSpPr/>
          <p:nvPr/>
        </p:nvSpPr>
        <p:spPr>
          <a:xfrm>
            <a:off x="382067" y="200230"/>
            <a:ext cx="576464" cy="46640"/>
          </a:xfrm>
          <a:prstGeom prst="rect">
            <a:avLst/>
          </a:prstGeom>
          <a:solidFill>
            <a:srgbClr val="EE4638"/>
          </a:solidFill>
          <a:ln w="12700">
            <a:miter lim="400000"/>
          </a:ln>
        </p:spPr>
        <p:txBody>
          <a:bodyPr lIns="50800" tIns="50800" rIns="50800" bIns="50800" anchor="ctr"/>
          <a:lstStyle/>
          <a:p>
            <a:pPr>
              <a:defRPr sz="2400">
                <a:solidFill>
                  <a:srgbClr val="FFC6E2"/>
                </a:solidFill>
              </a:defRPr>
            </a:pPr>
            <a:endParaRPr/>
          </a:p>
        </p:txBody>
      </p:sp>
      <p:sp>
        <p:nvSpPr>
          <p:cNvPr id="126" name="Shape 126"/>
          <p:cNvSpPr/>
          <p:nvPr/>
        </p:nvSpPr>
        <p:spPr>
          <a:xfrm>
            <a:off x="-52755" y="9376826"/>
            <a:ext cx="13004801" cy="294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r">
              <a:lnSpc>
                <a:spcPct val="150000"/>
              </a:lnSpc>
              <a:defRPr sz="1400">
                <a:latin typeface="Roboto Light"/>
                <a:ea typeface="Roboto Light"/>
                <a:cs typeface="Roboto Light"/>
                <a:sym typeface="Roboto Light"/>
              </a:defRPr>
            </a:pPr>
            <a:r>
              <a:t>©</a:t>
            </a:r>
            <a:r>
              <a:rPr sz="1100">
                <a:solidFill>
                  <a:srgbClr val="404040"/>
                </a:solidFill>
              </a:rPr>
              <a:t> 2016 BARYONS SOFTWARE SOLUTIONS </a:t>
            </a:r>
          </a:p>
        </p:txBody>
      </p:sp>
      <p:grpSp>
        <p:nvGrpSpPr>
          <p:cNvPr id="145" name="Group 145"/>
          <p:cNvGrpSpPr/>
          <p:nvPr/>
        </p:nvGrpSpPr>
        <p:grpSpPr>
          <a:xfrm>
            <a:off x="-2437" y="9690931"/>
            <a:ext cx="13009674" cy="254454"/>
            <a:chOff x="0" y="0"/>
            <a:chExt cx="13009672" cy="254452"/>
          </a:xfrm>
        </p:grpSpPr>
        <p:sp>
          <p:nvSpPr>
            <p:cNvPr id="133" name="Shape 133"/>
            <p:cNvSpPr/>
            <p:nvPr/>
          </p:nvSpPr>
          <p:spPr>
            <a:xfrm rot="16200000">
              <a:off x="967895" y="-950134"/>
              <a:ext cx="236104" cy="2171895"/>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4" name="Shape 134"/>
            <p:cNvSpPr/>
            <p:nvPr/>
          </p:nvSpPr>
          <p:spPr>
            <a:xfrm rot="16200000">
              <a:off x="3129417" y="-950134"/>
              <a:ext cx="236104" cy="2171895"/>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5" name="Shape 135"/>
            <p:cNvSpPr/>
            <p:nvPr/>
          </p:nvSpPr>
          <p:spPr>
            <a:xfrm rot="16200000">
              <a:off x="5293919" y="-950134"/>
              <a:ext cx="236104" cy="2171895"/>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6" name="Shape 136"/>
            <p:cNvSpPr/>
            <p:nvPr/>
          </p:nvSpPr>
          <p:spPr>
            <a:xfrm rot="16200000">
              <a:off x="7476426" y="-950134"/>
              <a:ext cx="236104" cy="2171895"/>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7" name="Shape 137"/>
            <p:cNvSpPr/>
            <p:nvPr/>
          </p:nvSpPr>
          <p:spPr>
            <a:xfrm rot="16200000">
              <a:off x="9641758" y="-949546"/>
              <a:ext cx="236105" cy="2171894"/>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8" name="Shape 138"/>
            <p:cNvSpPr/>
            <p:nvPr/>
          </p:nvSpPr>
          <p:spPr>
            <a:xfrm rot="16200000">
              <a:off x="11805673" y="-950134"/>
              <a:ext cx="236105" cy="2171895"/>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9" name="Shape 139"/>
            <p:cNvSpPr/>
            <p:nvPr/>
          </p:nvSpPr>
          <p:spPr>
            <a:xfrm rot="16200000">
              <a:off x="967895" y="-967895"/>
              <a:ext cx="236104" cy="2171894"/>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0" name="Shape 140"/>
            <p:cNvSpPr/>
            <p:nvPr/>
          </p:nvSpPr>
          <p:spPr>
            <a:xfrm rot="16200000">
              <a:off x="3129417" y="-967895"/>
              <a:ext cx="236104" cy="2171894"/>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1" name="Shape 141"/>
            <p:cNvSpPr/>
            <p:nvPr/>
          </p:nvSpPr>
          <p:spPr>
            <a:xfrm rot="16200000">
              <a:off x="5293919" y="-967895"/>
              <a:ext cx="236104" cy="2171894"/>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2" name="Shape 142"/>
            <p:cNvSpPr/>
            <p:nvPr/>
          </p:nvSpPr>
          <p:spPr>
            <a:xfrm rot="16200000">
              <a:off x="7467545" y="-976776"/>
              <a:ext cx="236105" cy="2189656"/>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3" name="Shape 143"/>
            <p:cNvSpPr/>
            <p:nvPr/>
          </p:nvSpPr>
          <p:spPr>
            <a:xfrm rot="16200000">
              <a:off x="9641758" y="-967309"/>
              <a:ext cx="236105" cy="2171895"/>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4" name="Shape 144"/>
            <p:cNvSpPr/>
            <p:nvPr/>
          </p:nvSpPr>
          <p:spPr>
            <a:xfrm rot="16200000">
              <a:off x="11805673" y="-967895"/>
              <a:ext cx="236105" cy="2171894"/>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grpSp>
      <p:sp>
        <p:nvSpPr>
          <p:cNvPr id="2" name="Rectangle 1"/>
          <p:cNvSpPr/>
          <p:nvPr/>
        </p:nvSpPr>
        <p:spPr>
          <a:xfrm>
            <a:off x="509941" y="1549366"/>
            <a:ext cx="1197764" cy="400110"/>
          </a:xfrm>
          <a:prstGeom prst="rect">
            <a:avLst/>
          </a:prstGeom>
        </p:spPr>
        <p:txBody>
          <a:bodyPr wrap="none">
            <a:spAutoFit/>
          </a:bodyPr>
          <a:lstStyle/>
          <a:p>
            <a:r>
              <a:rPr lang="en-IN" sz="2000" b="1" dirty="0"/>
              <a:t>Bundles</a:t>
            </a:r>
            <a:endParaRPr lang="en-IN" sz="2000" b="1" dirty="0">
              <a:latin typeface="Arial" panose="020B0604020202020204" pitchFamily="34" charset="0"/>
              <a:cs typeface="Arial" panose="020B0604020202020204" pitchFamily="34" charset="0"/>
            </a:endParaRPr>
          </a:p>
        </p:txBody>
      </p:sp>
      <p:sp>
        <p:nvSpPr>
          <p:cNvPr id="3" name="Rectangle 2"/>
          <p:cNvSpPr/>
          <p:nvPr/>
        </p:nvSpPr>
        <p:spPr>
          <a:xfrm>
            <a:off x="3251200" y="-3756332"/>
            <a:ext cx="9362510" cy="2800767"/>
          </a:xfrm>
          <a:prstGeom prst="rect">
            <a:avLst/>
          </a:prstGeom>
        </p:spPr>
        <p:txBody>
          <a:bodyPr wrap="square">
            <a:spAutoFit/>
          </a:bodyPr>
          <a:lstStyle/>
          <a:p>
            <a:pPr algn="just"/>
            <a:r>
              <a:rPr lang="en-IN" sz="1600" dirty="0">
                <a:latin typeface="Arial" panose="020B0604020202020204" pitchFamily="34" charset="0"/>
                <a:cs typeface="Arial" panose="020B0604020202020204" pitchFamily="34" charset="0"/>
              </a:rPr>
              <a:t>The marketing department of the company has a number of store-related marketing campaigns running parallel to each other at many outlets-- their exclusive stores, multi brand outlets and large format retail stores. The challenge to the company was to effectively manage and keep track of all activities that are completed and whether they are completed by their intended dates with proof of completion.</a:t>
            </a:r>
          </a:p>
          <a:p>
            <a:pPr algn="just"/>
            <a:endParaRPr lang="en-IN" sz="1600" dirty="0">
              <a:latin typeface="Arial" panose="020B0604020202020204" pitchFamily="34" charset="0"/>
              <a:cs typeface="Arial" panose="020B0604020202020204" pitchFamily="34" charset="0"/>
            </a:endParaRPr>
          </a:p>
          <a:p>
            <a:pPr algn="just"/>
            <a:r>
              <a:rPr lang="en-IN" sz="1600" dirty="0">
                <a:latin typeface="Arial" panose="020B0604020202020204" pitchFamily="34" charset="0"/>
                <a:cs typeface="Arial" panose="020B0604020202020204" pitchFamily="34" charset="0"/>
              </a:rPr>
              <a:t>The campaigns are often managed by external vendors whose visual merchandising efforts are verified, either by sending photographs of the activities completed and/or by the company’s brand managers who physically verify the completion status and the quality of the campaign activities at stores. Considering the large number of stores along with the varied product line, this method proved ineffective, time consuming, and expensive</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3183" y="2267843"/>
            <a:ext cx="11011838" cy="432067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668795" y="2619767"/>
            <a:ext cx="1096775" cy="400110"/>
          </a:xfrm>
          <a:prstGeom prst="rect">
            <a:avLst/>
          </a:prstGeom>
        </p:spPr>
        <p:txBody>
          <a:bodyPr wrap="none">
            <a:spAutoFit/>
          </a:bodyPr>
          <a:lstStyle/>
          <a:p>
            <a:r>
              <a:rPr lang="en-IN" sz="2000" b="1" dirty="0">
                <a:solidFill>
                  <a:srgbClr val="FFFFFF"/>
                </a:solidFill>
                <a:latin typeface="Arial" panose="020B0604020202020204" pitchFamily="34" charset="0"/>
                <a:ea typeface="Book Antiqua" panose="02040602050305030304" pitchFamily="18" charset="0"/>
                <a:cs typeface="Arial" panose="020B0604020202020204" pitchFamily="34" charset="0"/>
              </a:rPr>
              <a:t>Service</a:t>
            </a:r>
            <a:endParaRPr lang="en-IN" sz="2000" dirty="0">
              <a:latin typeface="Arial" panose="020B0604020202020204" pitchFamily="34" charset="0"/>
              <a:cs typeface="Arial" panose="020B0604020202020204" pitchFamily="34" charset="0"/>
            </a:endParaRPr>
          </a:p>
        </p:txBody>
      </p:sp>
      <p:sp>
        <p:nvSpPr>
          <p:cNvPr id="6" name="Rectangle 5"/>
          <p:cNvSpPr/>
          <p:nvPr/>
        </p:nvSpPr>
        <p:spPr>
          <a:xfrm>
            <a:off x="3684024" y="3019877"/>
            <a:ext cx="2056973" cy="369332"/>
          </a:xfrm>
          <a:prstGeom prst="rect">
            <a:avLst/>
          </a:prstGeom>
        </p:spPr>
        <p:txBody>
          <a:bodyPr wrap="none">
            <a:spAutoFit/>
          </a:bodyPr>
          <a:lstStyle/>
          <a:p>
            <a:r>
              <a:rPr lang="en-IN" sz="1800" b="1" dirty="0" smtClean="0">
                <a:solidFill>
                  <a:srgbClr val="FFFFFF"/>
                </a:solidFill>
                <a:latin typeface="Arial" panose="020B0604020202020204" pitchFamily="34" charset="0"/>
                <a:ea typeface="Book Antiqua" panose="02040602050305030304" pitchFamily="18" charset="0"/>
                <a:cs typeface="Arial" panose="020B0604020202020204" pitchFamily="34" charset="0"/>
              </a:rPr>
              <a:t>40hrs </a:t>
            </a:r>
            <a:r>
              <a:rPr lang="en-IN" sz="1800" b="1" dirty="0">
                <a:solidFill>
                  <a:srgbClr val="FFFFFF"/>
                </a:solidFill>
                <a:latin typeface="Arial" panose="020B0604020202020204" pitchFamily="34" charset="0"/>
                <a:ea typeface="Book Antiqua" panose="02040602050305030304" pitchFamily="18" charset="0"/>
                <a:cs typeface="Arial" panose="020B0604020202020204" pitchFamily="34" charset="0"/>
              </a:rPr>
              <a:t>per month</a:t>
            </a:r>
            <a:endParaRPr lang="en-IN" sz="1800" dirty="0">
              <a:latin typeface="Arial" panose="020B0604020202020204" pitchFamily="34" charset="0"/>
              <a:cs typeface="Arial" panose="020B0604020202020204" pitchFamily="34" charset="0"/>
            </a:endParaRPr>
          </a:p>
        </p:txBody>
      </p:sp>
      <p:sp>
        <p:nvSpPr>
          <p:cNvPr id="25" name="Rectangle 24"/>
          <p:cNvSpPr/>
          <p:nvPr/>
        </p:nvSpPr>
        <p:spPr>
          <a:xfrm>
            <a:off x="6044873" y="3019877"/>
            <a:ext cx="2056973" cy="369332"/>
          </a:xfrm>
          <a:prstGeom prst="rect">
            <a:avLst/>
          </a:prstGeom>
        </p:spPr>
        <p:txBody>
          <a:bodyPr wrap="none">
            <a:spAutoFit/>
          </a:bodyPr>
          <a:lstStyle/>
          <a:p>
            <a:r>
              <a:rPr lang="en-IN" sz="1800" b="1" dirty="0" smtClean="0">
                <a:solidFill>
                  <a:srgbClr val="FFFFFF"/>
                </a:solidFill>
                <a:latin typeface="Arial" panose="020B0604020202020204" pitchFamily="34" charset="0"/>
                <a:ea typeface="Book Antiqua" panose="02040602050305030304" pitchFamily="18" charset="0"/>
                <a:cs typeface="Arial" panose="020B0604020202020204" pitchFamily="34" charset="0"/>
              </a:rPr>
              <a:t>80hrs </a:t>
            </a:r>
            <a:r>
              <a:rPr lang="en-IN" sz="1800" b="1" dirty="0">
                <a:solidFill>
                  <a:srgbClr val="FFFFFF"/>
                </a:solidFill>
                <a:latin typeface="Arial" panose="020B0604020202020204" pitchFamily="34" charset="0"/>
                <a:ea typeface="Book Antiqua" panose="02040602050305030304" pitchFamily="18" charset="0"/>
                <a:cs typeface="Arial" panose="020B0604020202020204" pitchFamily="34" charset="0"/>
              </a:rPr>
              <a:t>per month</a:t>
            </a:r>
            <a:endParaRPr lang="en-IN" sz="1800" dirty="0">
              <a:latin typeface="Arial" panose="020B0604020202020204" pitchFamily="34" charset="0"/>
              <a:cs typeface="Arial" panose="020B0604020202020204" pitchFamily="34" charset="0"/>
            </a:endParaRPr>
          </a:p>
        </p:txBody>
      </p:sp>
      <p:sp>
        <p:nvSpPr>
          <p:cNvPr id="26" name="Rectangle 25"/>
          <p:cNvSpPr/>
          <p:nvPr/>
        </p:nvSpPr>
        <p:spPr>
          <a:xfrm>
            <a:off x="8393118" y="2946359"/>
            <a:ext cx="1415772" cy="646331"/>
          </a:xfrm>
          <a:prstGeom prst="rect">
            <a:avLst/>
          </a:prstGeom>
        </p:spPr>
        <p:txBody>
          <a:bodyPr wrap="none">
            <a:spAutoFit/>
          </a:bodyPr>
          <a:lstStyle/>
          <a:p>
            <a:r>
              <a:rPr lang="en-IN" sz="1800" b="1" dirty="0" smtClean="0">
                <a:solidFill>
                  <a:srgbClr val="FFFFFF"/>
                </a:solidFill>
                <a:latin typeface="Arial" panose="020B0604020202020204" pitchFamily="34" charset="0"/>
                <a:ea typeface="Book Antiqua" panose="02040602050305030304" pitchFamily="18" charset="0"/>
                <a:cs typeface="Arial" panose="020B0604020202020204" pitchFamily="34" charset="0"/>
              </a:rPr>
              <a:t>160hrs </a:t>
            </a:r>
            <a:r>
              <a:rPr lang="en-IN" sz="1800" b="1" dirty="0">
                <a:solidFill>
                  <a:srgbClr val="FFFFFF"/>
                </a:solidFill>
                <a:latin typeface="Arial" panose="020B0604020202020204" pitchFamily="34" charset="0"/>
                <a:ea typeface="Book Antiqua" panose="02040602050305030304" pitchFamily="18" charset="0"/>
                <a:cs typeface="Arial" panose="020B0604020202020204" pitchFamily="34" charset="0"/>
              </a:rPr>
              <a:t>per </a:t>
            </a:r>
            <a:endParaRPr lang="en-IN" sz="1800" b="1" dirty="0" smtClean="0">
              <a:solidFill>
                <a:srgbClr val="FFFFFF"/>
              </a:solidFill>
              <a:latin typeface="Arial" panose="020B0604020202020204" pitchFamily="34" charset="0"/>
              <a:ea typeface="Book Antiqua" panose="02040602050305030304" pitchFamily="18" charset="0"/>
              <a:cs typeface="Arial" panose="020B0604020202020204" pitchFamily="34" charset="0"/>
            </a:endParaRPr>
          </a:p>
          <a:p>
            <a:r>
              <a:rPr lang="en-IN" sz="1800" b="1" dirty="0" smtClean="0">
                <a:solidFill>
                  <a:srgbClr val="FFFFFF"/>
                </a:solidFill>
                <a:latin typeface="Arial" panose="020B0604020202020204" pitchFamily="34" charset="0"/>
                <a:ea typeface="Book Antiqua" panose="02040602050305030304" pitchFamily="18" charset="0"/>
                <a:cs typeface="Arial" panose="020B0604020202020204" pitchFamily="34" charset="0"/>
              </a:rPr>
              <a:t>month</a:t>
            </a:r>
            <a:endParaRPr lang="en-IN" sz="1800" dirty="0">
              <a:latin typeface="Arial" panose="020B0604020202020204" pitchFamily="34" charset="0"/>
              <a:cs typeface="Arial" panose="020B0604020202020204" pitchFamily="34" charset="0"/>
            </a:endParaRPr>
          </a:p>
        </p:txBody>
      </p:sp>
      <p:sp>
        <p:nvSpPr>
          <p:cNvPr id="7" name="Rectangle 6"/>
          <p:cNvSpPr/>
          <p:nvPr/>
        </p:nvSpPr>
        <p:spPr>
          <a:xfrm>
            <a:off x="10011078" y="2959184"/>
            <a:ext cx="1992853" cy="646331"/>
          </a:xfrm>
          <a:prstGeom prst="rect">
            <a:avLst/>
          </a:prstGeom>
        </p:spPr>
        <p:txBody>
          <a:bodyPr wrap="none">
            <a:spAutoFit/>
          </a:bodyPr>
          <a:lstStyle/>
          <a:p>
            <a:r>
              <a:rPr lang="en-IN" sz="1800" b="1" dirty="0">
                <a:solidFill>
                  <a:srgbClr val="FFFFFF"/>
                </a:solidFill>
                <a:latin typeface="Arial" panose="020B0604020202020204" pitchFamily="34" charset="0"/>
                <a:ea typeface="Book Antiqua" panose="02040602050305030304" pitchFamily="18" charset="0"/>
                <a:cs typeface="Arial" panose="020B0604020202020204" pitchFamily="34" charset="0"/>
              </a:rPr>
              <a:t>Custom </a:t>
            </a:r>
            <a:r>
              <a:rPr lang="en-IN" sz="1800" b="1" dirty="0" smtClean="0">
                <a:solidFill>
                  <a:srgbClr val="FFFFFF"/>
                </a:solidFill>
                <a:latin typeface="Arial" panose="020B0604020202020204" pitchFamily="34" charset="0"/>
                <a:ea typeface="Book Antiqua" panose="02040602050305030304" pitchFamily="18" charset="0"/>
                <a:cs typeface="Arial" panose="020B0604020202020204" pitchFamily="34" charset="0"/>
              </a:rPr>
              <a:t>Support</a:t>
            </a:r>
          </a:p>
          <a:p>
            <a:r>
              <a:rPr lang="en-IN" sz="1800" b="1" dirty="0">
                <a:solidFill>
                  <a:schemeClr val="bg1"/>
                </a:solidFill>
                <a:latin typeface="Arial" panose="020B0604020202020204" pitchFamily="34" charset="0"/>
                <a:cs typeface="Arial" panose="020B0604020202020204" pitchFamily="34" charset="0"/>
              </a:rPr>
              <a:t>Solution</a:t>
            </a:r>
          </a:p>
        </p:txBody>
      </p:sp>
      <p:sp>
        <p:nvSpPr>
          <p:cNvPr id="8" name="Rectangle 7"/>
          <p:cNvSpPr/>
          <p:nvPr/>
        </p:nvSpPr>
        <p:spPr>
          <a:xfrm>
            <a:off x="6807078" y="2363815"/>
            <a:ext cx="1300356" cy="430887"/>
          </a:xfrm>
          <a:prstGeom prst="rect">
            <a:avLst/>
          </a:prstGeom>
        </p:spPr>
        <p:txBody>
          <a:bodyPr wrap="none">
            <a:spAutoFit/>
          </a:bodyPr>
          <a:lstStyle/>
          <a:p>
            <a:r>
              <a:rPr lang="en-IN" sz="2200" b="1" dirty="0">
                <a:solidFill>
                  <a:srgbClr val="FFFFFF"/>
                </a:solidFill>
                <a:latin typeface="Arial" panose="020B0604020202020204" pitchFamily="34" charset="0"/>
                <a:ea typeface="Book Antiqua" panose="02040602050305030304" pitchFamily="18" charset="0"/>
                <a:cs typeface="Arial" panose="020B0604020202020204" pitchFamily="34" charset="0"/>
              </a:rPr>
              <a:t>Bundles</a:t>
            </a:r>
            <a:endParaRPr lang="en-IN" sz="2200" dirty="0">
              <a:latin typeface="Arial" panose="020B0604020202020204" pitchFamily="34" charset="0"/>
              <a:cs typeface="Arial" panose="020B0604020202020204" pitchFamily="34" charset="0"/>
            </a:endParaRPr>
          </a:p>
        </p:txBody>
      </p:sp>
      <p:sp>
        <p:nvSpPr>
          <p:cNvPr id="9" name="Rectangle 8"/>
          <p:cNvSpPr/>
          <p:nvPr/>
        </p:nvSpPr>
        <p:spPr>
          <a:xfrm>
            <a:off x="1271613" y="3753444"/>
            <a:ext cx="1813317"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Helpdesk Setup</a:t>
            </a:r>
            <a:endParaRPr lang="en-IN" sz="1800" dirty="0">
              <a:latin typeface="Arial" panose="020B0604020202020204" pitchFamily="34" charset="0"/>
              <a:cs typeface="Arial" panose="020B0604020202020204" pitchFamily="34" charset="0"/>
            </a:endParaRPr>
          </a:p>
        </p:txBody>
      </p:sp>
      <p:sp>
        <p:nvSpPr>
          <p:cNvPr id="10" name="Rectangle 9"/>
          <p:cNvSpPr/>
          <p:nvPr/>
        </p:nvSpPr>
        <p:spPr>
          <a:xfrm>
            <a:off x="1252158" y="4310532"/>
            <a:ext cx="201850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Helpdesk Support</a:t>
            </a:r>
            <a:endParaRPr lang="en-IN" sz="1800" dirty="0">
              <a:latin typeface="Arial" panose="020B0604020202020204" pitchFamily="34" charset="0"/>
              <a:cs typeface="Arial" panose="020B0604020202020204" pitchFamily="34" charset="0"/>
            </a:endParaRPr>
          </a:p>
        </p:txBody>
      </p:sp>
      <p:sp>
        <p:nvSpPr>
          <p:cNvPr id="11" name="Rectangle 10"/>
          <p:cNvSpPr/>
          <p:nvPr/>
        </p:nvSpPr>
        <p:spPr>
          <a:xfrm>
            <a:off x="1049524" y="4944496"/>
            <a:ext cx="2518638"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Administration Support</a:t>
            </a:r>
            <a:endParaRPr lang="en-IN" sz="1800" dirty="0">
              <a:latin typeface="Arial" panose="020B0604020202020204" pitchFamily="34" charset="0"/>
              <a:cs typeface="Arial" panose="020B0604020202020204" pitchFamily="34" charset="0"/>
            </a:endParaRPr>
          </a:p>
        </p:txBody>
      </p:sp>
      <p:sp>
        <p:nvSpPr>
          <p:cNvPr id="12" name="Rectangle 11"/>
          <p:cNvSpPr/>
          <p:nvPr/>
        </p:nvSpPr>
        <p:spPr>
          <a:xfrm>
            <a:off x="998900" y="5322637"/>
            <a:ext cx="2341113" cy="646331"/>
          </a:xfrm>
          <a:prstGeom prst="rect">
            <a:avLst/>
          </a:prstGeom>
        </p:spPr>
        <p:txBody>
          <a:bodyPr wrap="squar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Data and Content Support</a:t>
            </a:r>
            <a:endParaRPr lang="en-IN" sz="1800" dirty="0">
              <a:latin typeface="Arial" panose="020B0604020202020204" pitchFamily="34" charset="0"/>
              <a:cs typeface="Arial" panose="020B0604020202020204" pitchFamily="34" charset="0"/>
            </a:endParaRPr>
          </a:p>
        </p:txBody>
      </p:sp>
      <p:sp>
        <p:nvSpPr>
          <p:cNvPr id="13" name="Rectangle 12"/>
          <p:cNvSpPr/>
          <p:nvPr/>
        </p:nvSpPr>
        <p:spPr>
          <a:xfrm>
            <a:off x="1108823" y="6053130"/>
            <a:ext cx="2287806"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Engineering Support</a:t>
            </a:r>
            <a:endParaRPr lang="en-IN" sz="1800" dirty="0">
              <a:latin typeface="Arial" panose="020B0604020202020204" pitchFamily="34" charset="0"/>
              <a:cs typeface="Arial" panose="020B0604020202020204" pitchFamily="34" charset="0"/>
            </a:endParaRPr>
          </a:p>
        </p:txBody>
      </p:sp>
      <p:sp>
        <p:nvSpPr>
          <p:cNvPr id="14" name="Rectangle 13"/>
          <p:cNvSpPr/>
          <p:nvPr/>
        </p:nvSpPr>
        <p:spPr>
          <a:xfrm>
            <a:off x="4161598" y="3734020"/>
            <a:ext cx="479618"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No</a:t>
            </a:r>
            <a:endParaRPr lang="en-IN" sz="1800" dirty="0">
              <a:latin typeface="Arial" panose="020B0604020202020204" pitchFamily="34" charset="0"/>
              <a:cs typeface="Arial" panose="020B0604020202020204" pitchFamily="34" charset="0"/>
            </a:endParaRPr>
          </a:p>
        </p:txBody>
      </p:sp>
      <p:sp>
        <p:nvSpPr>
          <p:cNvPr id="15" name="Rectangle 14"/>
          <p:cNvSpPr/>
          <p:nvPr/>
        </p:nvSpPr>
        <p:spPr>
          <a:xfrm>
            <a:off x="4090669" y="4320175"/>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36" name="Rectangle 35"/>
          <p:cNvSpPr/>
          <p:nvPr/>
        </p:nvSpPr>
        <p:spPr>
          <a:xfrm>
            <a:off x="4088101" y="4881573"/>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37" name="Rectangle 36"/>
          <p:cNvSpPr/>
          <p:nvPr/>
        </p:nvSpPr>
        <p:spPr>
          <a:xfrm>
            <a:off x="4097915" y="5481065"/>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38" name="Rectangle 37"/>
          <p:cNvSpPr/>
          <p:nvPr/>
        </p:nvSpPr>
        <p:spPr>
          <a:xfrm>
            <a:off x="4117370" y="6058218"/>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39" name="Rectangle 38"/>
          <p:cNvSpPr/>
          <p:nvPr/>
        </p:nvSpPr>
        <p:spPr>
          <a:xfrm>
            <a:off x="8694595" y="3753444"/>
            <a:ext cx="479618"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No</a:t>
            </a:r>
            <a:endParaRPr lang="en-IN" sz="1800" dirty="0">
              <a:latin typeface="Arial" panose="020B0604020202020204" pitchFamily="34" charset="0"/>
              <a:cs typeface="Arial" panose="020B0604020202020204" pitchFamily="34" charset="0"/>
            </a:endParaRPr>
          </a:p>
        </p:txBody>
      </p:sp>
      <p:sp>
        <p:nvSpPr>
          <p:cNvPr id="40" name="Rectangle 39"/>
          <p:cNvSpPr/>
          <p:nvPr/>
        </p:nvSpPr>
        <p:spPr>
          <a:xfrm>
            <a:off x="6675257" y="3731893"/>
            <a:ext cx="479618"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No</a:t>
            </a:r>
            <a:endParaRPr lang="en-IN" sz="1800" dirty="0">
              <a:latin typeface="Arial" panose="020B0604020202020204" pitchFamily="34" charset="0"/>
              <a:cs typeface="Arial" panose="020B0604020202020204" pitchFamily="34" charset="0"/>
            </a:endParaRPr>
          </a:p>
        </p:txBody>
      </p:sp>
      <p:sp>
        <p:nvSpPr>
          <p:cNvPr id="41" name="Rectangle 40"/>
          <p:cNvSpPr/>
          <p:nvPr/>
        </p:nvSpPr>
        <p:spPr>
          <a:xfrm>
            <a:off x="6641878" y="4295751"/>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2" name="Rectangle 41"/>
          <p:cNvSpPr/>
          <p:nvPr/>
        </p:nvSpPr>
        <p:spPr>
          <a:xfrm>
            <a:off x="6648618" y="4876473"/>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3" name="Rectangle 42"/>
          <p:cNvSpPr/>
          <p:nvPr/>
        </p:nvSpPr>
        <p:spPr>
          <a:xfrm>
            <a:off x="6637085" y="5457196"/>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4" name="Rectangle 43"/>
          <p:cNvSpPr/>
          <p:nvPr/>
        </p:nvSpPr>
        <p:spPr>
          <a:xfrm>
            <a:off x="6656860" y="6056748"/>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5" name="Rectangle 44"/>
          <p:cNvSpPr/>
          <p:nvPr/>
        </p:nvSpPr>
        <p:spPr>
          <a:xfrm>
            <a:off x="8680303" y="4271561"/>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6" name="Rectangle 45"/>
          <p:cNvSpPr/>
          <p:nvPr/>
        </p:nvSpPr>
        <p:spPr>
          <a:xfrm>
            <a:off x="8677131" y="4886646"/>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7" name="Rectangle 46"/>
          <p:cNvSpPr/>
          <p:nvPr/>
        </p:nvSpPr>
        <p:spPr>
          <a:xfrm>
            <a:off x="8699758" y="5468103"/>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48" name="Rectangle 47"/>
          <p:cNvSpPr/>
          <p:nvPr/>
        </p:nvSpPr>
        <p:spPr>
          <a:xfrm>
            <a:off x="8728729" y="6036870"/>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50" name="Rectangle 49"/>
          <p:cNvSpPr/>
          <p:nvPr/>
        </p:nvSpPr>
        <p:spPr>
          <a:xfrm>
            <a:off x="10710453" y="3731893"/>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51" name="Rectangle 50"/>
          <p:cNvSpPr/>
          <p:nvPr/>
        </p:nvSpPr>
        <p:spPr>
          <a:xfrm>
            <a:off x="10706673" y="4316249"/>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52" name="Rectangle 51"/>
          <p:cNvSpPr/>
          <p:nvPr/>
        </p:nvSpPr>
        <p:spPr>
          <a:xfrm>
            <a:off x="10676985" y="4892894"/>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53" name="Rectangle 52"/>
          <p:cNvSpPr/>
          <p:nvPr/>
        </p:nvSpPr>
        <p:spPr>
          <a:xfrm>
            <a:off x="10695627" y="5451860"/>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54" name="Rectangle 53"/>
          <p:cNvSpPr/>
          <p:nvPr/>
        </p:nvSpPr>
        <p:spPr>
          <a:xfrm>
            <a:off x="10690998" y="6033675"/>
            <a:ext cx="582211" cy="369332"/>
          </a:xfrm>
          <a:prstGeom prst="rect">
            <a:avLst/>
          </a:prstGeom>
        </p:spPr>
        <p:txBody>
          <a:bodyPr wrap="none">
            <a:spAutoFit/>
          </a:bodyPr>
          <a:lstStyle/>
          <a:p>
            <a:r>
              <a:rPr lang="en-IN" sz="1800" dirty="0">
                <a:latin typeface="Arial" panose="020B0604020202020204" pitchFamily="34" charset="0"/>
                <a:ea typeface="Book Antiqua" panose="02040602050305030304" pitchFamily="18" charset="0"/>
                <a:cs typeface="Arial" panose="020B0604020202020204" pitchFamily="34" charset="0"/>
              </a:rPr>
              <a:t>Yes</a:t>
            </a:r>
            <a:endParaRPr lang="en-IN" sz="1800" dirty="0">
              <a:latin typeface="Arial" panose="020B0604020202020204" pitchFamily="34" charset="0"/>
              <a:cs typeface="Arial" panose="020B0604020202020204" pitchFamily="34" charset="0"/>
            </a:endParaRPr>
          </a:p>
        </p:txBody>
      </p:sp>
      <p:sp>
        <p:nvSpPr>
          <p:cNvPr id="55" name="Rectangle 54"/>
          <p:cNvSpPr/>
          <p:nvPr/>
        </p:nvSpPr>
        <p:spPr>
          <a:xfrm>
            <a:off x="925922" y="6716825"/>
            <a:ext cx="11369840" cy="2585323"/>
          </a:xfrm>
          <a:prstGeom prst="rect">
            <a:avLst/>
          </a:prstGeom>
        </p:spPr>
        <p:txBody>
          <a:bodyPr wrap="square">
            <a:spAutoFit/>
          </a:bodyPr>
          <a:lstStyle/>
          <a:p>
            <a:pPr algn="l">
              <a:lnSpc>
                <a:spcPct val="150000"/>
              </a:lnSpc>
            </a:pPr>
            <a:r>
              <a:rPr lang="en-IN" sz="1800" b="1" dirty="0">
                <a:latin typeface="Arial" panose="020B0604020202020204" pitchFamily="34" charset="0"/>
                <a:cs typeface="Arial" panose="020B0604020202020204" pitchFamily="34" charset="0"/>
              </a:rPr>
              <a:t>Data and Content </a:t>
            </a:r>
            <a:r>
              <a:rPr lang="en-IN" sz="1800" b="1" dirty="0" smtClean="0">
                <a:latin typeface="Arial" panose="020B0604020202020204" pitchFamily="34" charset="0"/>
                <a:cs typeface="Arial" panose="020B0604020202020204" pitchFamily="34" charset="0"/>
              </a:rPr>
              <a:t>Support</a:t>
            </a: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Helpdesk Infrastructure setup is available only as a custom solution based on your requirements</a:t>
            </a:r>
            <a:r>
              <a:rPr lang="en-IN" sz="1800" dirty="0" smtClean="0">
                <a:latin typeface="Arial" panose="020B0604020202020204" pitchFamily="34" charset="0"/>
                <a:cs typeface="Arial" panose="020B0604020202020204" pitchFamily="34" charset="0"/>
              </a:rPr>
              <a:t>.</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Any other service can be bought in bundles of 40, 80 or 160 </a:t>
            </a:r>
            <a:r>
              <a:rPr lang="en-IN" sz="1800" dirty="0" smtClean="0">
                <a:latin typeface="Arial" panose="020B0604020202020204" pitchFamily="34" charset="0"/>
                <a:cs typeface="Arial" panose="020B0604020202020204" pitchFamily="34" charset="0"/>
              </a:rPr>
              <a:t>hrs. </a:t>
            </a:r>
            <a:r>
              <a:rPr lang="en-IN" sz="1800" dirty="0">
                <a:latin typeface="Arial" panose="020B0604020202020204" pitchFamily="34" charset="0"/>
                <a:cs typeface="Arial" panose="020B0604020202020204" pitchFamily="34" charset="0"/>
              </a:rPr>
              <a:t>of effort, expiring each month</a:t>
            </a:r>
            <a:r>
              <a:rPr lang="en-IN" sz="1800" dirty="0" smtClean="0">
                <a:latin typeface="Arial" panose="020B0604020202020204" pitchFamily="34" charset="0"/>
                <a:cs typeface="Arial" panose="020B0604020202020204" pitchFamily="34" charset="0"/>
              </a:rPr>
              <a:t>.</a:t>
            </a:r>
            <a:r>
              <a:rPr lang="en-IN" sz="1800" baseline="30000"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285750" lvl="0" indent="-285750" algn="l">
              <a:lnSpc>
                <a:spcPct val="150000"/>
              </a:lnSpc>
              <a:buFont typeface="Arial" panose="020B0604020202020204" pitchFamily="34" charset="0"/>
              <a:buChar char="•"/>
            </a:pPr>
            <a:r>
              <a:rPr lang="en-IN" sz="1800" dirty="0">
                <a:latin typeface="Arial" panose="020B0604020202020204" pitchFamily="34" charset="0"/>
                <a:cs typeface="Arial" panose="020B0604020202020204" pitchFamily="34" charset="0"/>
              </a:rPr>
              <a:t>Billing for a bundle is done in advance. Additional efforts over and above your bundle limits will be billed at 10% higher than the hourly rate calculated for your bundle.</a:t>
            </a:r>
          </a:p>
          <a:p>
            <a:pPr marL="285750" lvl="0" indent="-285750" algn="l">
              <a:lnSpc>
                <a:spcPct val="150000"/>
              </a:lnSpc>
              <a:buFont typeface="Arial" panose="020B0604020202020204" pitchFamily="34" charset="0"/>
              <a:buChar char="•"/>
            </a:pPr>
            <a:endParaRPr lang="en-IN"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2370267"/>
      </p:ext>
    </p:extLst>
  </p:cSld>
  <p:clrMapOvr>
    <a:masterClrMapping/>
  </p:clrMapOvr>
  <mc:AlternateContent xmlns:mc="http://schemas.openxmlformats.org/markup-compatibility/2006">
    <mc:Choice xmlns:p14="http://schemas.microsoft.com/office/powerpoint/2010/main" Requires="p14">
      <p:transition spd="slow" p14:dur="1200">
        <p:push dir="u"/>
      </p:transition>
    </mc:Choice>
    <mc:Fallback>
      <p:transition spd="slow">
        <p:push dir="u"/>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Shape 120"/>
          <p:cNvSpPr/>
          <p:nvPr/>
        </p:nvSpPr>
        <p:spPr>
          <a:xfrm>
            <a:off x="385476" y="5851285"/>
            <a:ext cx="7455817" cy="1691013"/>
          </a:xfrm>
          <a:prstGeom prst="rect">
            <a:avLst/>
          </a:prstGeom>
          <a:solidFill>
            <a:srgbClr val="FFFFFF">
              <a:alpha val="93000"/>
            </a:srgbClr>
          </a:solidFill>
          <a:ln w="12700">
            <a:miter lim="400000"/>
          </a:ln>
        </p:spPr>
        <p:txBody>
          <a:bodyPr lIns="50800" tIns="50800" rIns="50800" bIns="50800" anchor="ctr"/>
          <a:lstStyle/>
          <a:p>
            <a:pPr>
              <a:defRPr sz="2400"/>
            </a:pPr>
            <a:endParaRPr dirty="0"/>
          </a:p>
        </p:txBody>
      </p:sp>
      <p:pic>
        <p:nvPicPr>
          <p:cNvPr id="123" name="image4.png"/>
          <p:cNvPicPr>
            <a:picLocks noChangeAspect="1"/>
          </p:cNvPicPr>
          <p:nvPr/>
        </p:nvPicPr>
        <p:blipFill>
          <a:blip r:embed="rId3">
            <a:extLst/>
          </a:blip>
          <a:stretch>
            <a:fillRect/>
          </a:stretch>
        </p:blipFill>
        <p:spPr>
          <a:xfrm>
            <a:off x="10893518" y="183484"/>
            <a:ext cx="1921163" cy="522575"/>
          </a:xfrm>
          <a:prstGeom prst="rect">
            <a:avLst/>
          </a:prstGeom>
          <a:ln w="12700">
            <a:miter lim="400000"/>
          </a:ln>
        </p:spPr>
      </p:pic>
      <p:sp>
        <p:nvSpPr>
          <p:cNvPr id="126" name="Shape 126"/>
          <p:cNvSpPr/>
          <p:nvPr/>
        </p:nvSpPr>
        <p:spPr>
          <a:xfrm>
            <a:off x="-52755" y="9376826"/>
            <a:ext cx="13004801" cy="294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r">
              <a:lnSpc>
                <a:spcPct val="150000"/>
              </a:lnSpc>
              <a:defRPr sz="1400">
                <a:latin typeface="Roboto Light"/>
                <a:ea typeface="Roboto Light"/>
                <a:cs typeface="Roboto Light"/>
                <a:sym typeface="Roboto Light"/>
              </a:defRPr>
            </a:pPr>
            <a:r>
              <a:t>©</a:t>
            </a:r>
            <a:r>
              <a:rPr sz="1100">
                <a:solidFill>
                  <a:srgbClr val="404040"/>
                </a:solidFill>
              </a:rPr>
              <a:t> 2016 BARYONS SOFTWARE SOLUTIONS </a:t>
            </a:r>
          </a:p>
        </p:txBody>
      </p:sp>
      <p:grpSp>
        <p:nvGrpSpPr>
          <p:cNvPr id="145" name="Group 145"/>
          <p:cNvGrpSpPr/>
          <p:nvPr/>
        </p:nvGrpSpPr>
        <p:grpSpPr>
          <a:xfrm>
            <a:off x="-2437" y="9690931"/>
            <a:ext cx="13009674" cy="254454"/>
            <a:chOff x="0" y="0"/>
            <a:chExt cx="13009672" cy="254452"/>
          </a:xfrm>
        </p:grpSpPr>
        <p:sp>
          <p:nvSpPr>
            <p:cNvPr id="133" name="Shape 133"/>
            <p:cNvSpPr/>
            <p:nvPr/>
          </p:nvSpPr>
          <p:spPr>
            <a:xfrm rot="16200000">
              <a:off x="967895" y="-950134"/>
              <a:ext cx="236104" cy="2171895"/>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4" name="Shape 134"/>
            <p:cNvSpPr/>
            <p:nvPr/>
          </p:nvSpPr>
          <p:spPr>
            <a:xfrm rot="16200000">
              <a:off x="3129417" y="-950134"/>
              <a:ext cx="236104" cy="2171895"/>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5" name="Shape 135"/>
            <p:cNvSpPr/>
            <p:nvPr/>
          </p:nvSpPr>
          <p:spPr>
            <a:xfrm rot="16200000">
              <a:off x="5293919" y="-950134"/>
              <a:ext cx="236104" cy="2171895"/>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6" name="Shape 136"/>
            <p:cNvSpPr/>
            <p:nvPr/>
          </p:nvSpPr>
          <p:spPr>
            <a:xfrm rot="16200000">
              <a:off x="7476426" y="-950134"/>
              <a:ext cx="236104" cy="2171895"/>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7" name="Shape 137"/>
            <p:cNvSpPr/>
            <p:nvPr/>
          </p:nvSpPr>
          <p:spPr>
            <a:xfrm rot="16200000">
              <a:off x="9641758" y="-949546"/>
              <a:ext cx="236105" cy="2171894"/>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8" name="Shape 138"/>
            <p:cNvSpPr/>
            <p:nvPr/>
          </p:nvSpPr>
          <p:spPr>
            <a:xfrm rot="16200000">
              <a:off x="11805673" y="-950134"/>
              <a:ext cx="236105" cy="2171895"/>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39" name="Shape 139"/>
            <p:cNvSpPr/>
            <p:nvPr/>
          </p:nvSpPr>
          <p:spPr>
            <a:xfrm rot="16200000">
              <a:off x="967895" y="-967895"/>
              <a:ext cx="236104" cy="2171894"/>
            </a:xfrm>
            <a:prstGeom prst="rect">
              <a:avLst/>
            </a:prstGeom>
            <a:solidFill>
              <a:srgbClr val="51A8F9"/>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0" name="Shape 140"/>
            <p:cNvSpPr/>
            <p:nvPr/>
          </p:nvSpPr>
          <p:spPr>
            <a:xfrm rot="16200000">
              <a:off x="3129417" y="-967895"/>
              <a:ext cx="236104" cy="2171894"/>
            </a:xfrm>
            <a:prstGeom prst="rect">
              <a:avLst/>
            </a:prstGeom>
            <a:solidFill>
              <a:srgbClr val="70BF41"/>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1" name="Shape 141"/>
            <p:cNvSpPr/>
            <p:nvPr/>
          </p:nvSpPr>
          <p:spPr>
            <a:xfrm rot="16200000">
              <a:off x="5293919" y="-967895"/>
              <a:ext cx="236104" cy="2171894"/>
            </a:xfrm>
            <a:prstGeom prst="rect">
              <a:avLst/>
            </a:prstGeom>
            <a:solidFill>
              <a:srgbClr val="EE463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2" name="Shape 142"/>
            <p:cNvSpPr/>
            <p:nvPr/>
          </p:nvSpPr>
          <p:spPr>
            <a:xfrm rot="16200000">
              <a:off x="7467545" y="-976776"/>
              <a:ext cx="236105" cy="2189656"/>
            </a:xfrm>
            <a:prstGeom prst="rect">
              <a:avLst/>
            </a:prstGeom>
            <a:solidFill>
              <a:srgbClr val="F5D328"/>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3" name="Shape 143"/>
            <p:cNvSpPr/>
            <p:nvPr/>
          </p:nvSpPr>
          <p:spPr>
            <a:xfrm rot="16200000">
              <a:off x="9641758" y="-967309"/>
              <a:ext cx="236105" cy="2171895"/>
            </a:xfrm>
            <a:prstGeom prst="rect">
              <a:avLst/>
            </a:prstGeom>
            <a:solidFill>
              <a:schemeClr val="accent2"/>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sp>
          <p:nvSpPr>
            <p:cNvPr id="144" name="Shape 144"/>
            <p:cNvSpPr/>
            <p:nvPr/>
          </p:nvSpPr>
          <p:spPr>
            <a:xfrm rot="16200000">
              <a:off x="11805673" y="-967895"/>
              <a:ext cx="236105" cy="2171894"/>
            </a:xfrm>
            <a:prstGeom prst="rect">
              <a:avLst/>
            </a:prstGeom>
            <a:solidFill>
              <a:schemeClr val="accent6">
                <a:satOff val="-10694"/>
                <a:lumOff val="14313"/>
              </a:schemeClr>
            </a:solidFill>
            <a:ln w="12700" cap="flat">
              <a:noFill/>
              <a:miter lim="400000"/>
            </a:ln>
            <a:effectLst/>
          </p:spPr>
          <p:txBody>
            <a:bodyPr wrap="square" lIns="50800" tIns="50800" rIns="50800" bIns="50800" numCol="1" anchor="b">
              <a:noAutofit/>
            </a:bodyPr>
            <a:lstStyle/>
            <a:p>
              <a:pPr>
                <a:defRPr sz="2400">
                  <a:solidFill>
                    <a:srgbClr val="FFFFFF"/>
                  </a:solidFill>
                </a:defRPr>
              </a:pPr>
              <a:endParaRPr/>
            </a:p>
          </p:txBody>
        </p:sp>
      </p:grpSp>
      <p:sp>
        <p:nvSpPr>
          <p:cNvPr id="26" name="Shape 150"/>
          <p:cNvSpPr/>
          <p:nvPr/>
        </p:nvSpPr>
        <p:spPr>
          <a:xfrm>
            <a:off x="744506" y="6507071"/>
            <a:ext cx="6860854" cy="533479"/>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p>
            <a:r>
              <a:rPr lang="en-IN" sz="2700" b="1" cap="all" dirty="0">
                <a:solidFill>
                  <a:srgbClr val="2B3C50"/>
                </a:solidFill>
                <a:latin typeface="Arial" panose="020B0604020202020204" pitchFamily="34" charset="0"/>
                <a:ea typeface="Roboto Bold"/>
                <a:cs typeface="Arial" panose="020B0604020202020204" pitchFamily="34" charset="0"/>
              </a:rPr>
              <a:t>Customer Success is Everything</a:t>
            </a:r>
          </a:p>
        </p:txBody>
      </p:sp>
      <p:sp>
        <p:nvSpPr>
          <p:cNvPr id="27" name="Shape 151"/>
          <p:cNvSpPr/>
          <p:nvPr/>
        </p:nvSpPr>
        <p:spPr>
          <a:xfrm>
            <a:off x="976863" y="6413430"/>
            <a:ext cx="651521" cy="56416"/>
          </a:xfrm>
          <a:prstGeom prst="rect">
            <a:avLst/>
          </a:prstGeom>
          <a:solidFill>
            <a:srgbClr val="EE4638"/>
          </a:solidFill>
          <a:ln w="12700">
            <a:miter lim="400000"/>
          </a:ln>
        </p:spPr>
        <p:txBody>
          <a:bodyPr lIns="50800" tIns="50800" rIns="50800" bIns="50800" anchor="ctr"/>
          <a:lstStyle/>
          <a:p>
            <a:pPr>
              <a:defRPr sz="2400">
                <a:solidFill>
                  <a:srgbClr val="FFC6E2"/>
                </a:solidFill>
              </a:defRPr>
            </a:pPr>
            <a:endParaRPr/>
          </a:p>
        </p:txBody>
      </p:sp>
      <p:sp>
        <p:nvSpPr>
          <p:cNvPr id="28" name="Rectangle 27"/>
          <p:cNvSpPr/>
          <p:nvPr/>
        </p:nvSpPr>
        <p:spPr>
          <a:xfrm>
            <a:off x="-492040" y="8587859"/>
            <a:ext cx="6502400" cy="400110"/>
          </a:xfrm>
          <a:prstGeom prst="rect">
            <a:avLst/>
          </a:prstGeom>
        </p:spPr>
        <p:txBody>
          <a:bodyPr>
            <a:spAutoFit/>
          </a:bodyPr>
          <a:lstStyle/>
          <a:p>
            <a:r>
              <a:rPr lang="en-GB" sz="2000" dirty="0">
                <a:solidFill>
                  <a:schemeClr val="bg1"/>
                </a:solidFill>
                <a:latin typeface="Arial" panose="020B0604020202020204" pitchFamily="34" charset="0"/>
                <a:ea typeface="Roboto Regular" pitchFamily="2" charset="0"/>
                <a:cs typeface="Arial" panose="020B0604020202020204" pitchFamily="34" charset="0"/>
              </a:rPr>
              <a:t>For additional Information please contact</a:t>
            </a:r>
          </a:p>
        </p:txBody>
      </p:sp>
      <p:sp>
        <p:nvSpPr>
          <p:cNvPr id="29" name="Rectangle 28"/>
          <p:cNvSpPr/>
          <p:nvPr/>
        </p:nvSpPr>
        <p:spPr>
          <a:xfrm>
            <a:off x="-705937" y="8987969"/>
            <a:ext cx="6502400" cy="400110"/>
          </a:xfrm>
          <a:prstGeom prst="rect">
            <a:avLst/>
          </a:prstGeom>
        </p:spPr>
        <p:txBody>
          <a:bodyPr>
            <a:spAutoFit/>
          </a:bodyPr>
          <a:lstStyle/>
          <a:p>
            <a:r>
              <a:rPr lang="en-GB" sz="2000" u="sng" dirty="0">
                <a:solidFill>
                  <a:schemeClr val="accent1">
                    <a:lumMod val="20000"/>
                    <a:lumOff val="80000"/>
                  </a:schemeClr>
                </a:solidFill>
                <a:latin typeface="Arial" panose="020B0604020202020204" pitchFamily="34" charset="0"/>
                <a:ea typeface="Roboto Regular" pitchFamily="2" charset="0"/>
                <a:cs typeface="Arial" panose="020B0604020202020204" pitchFamily="34" charset="0"/>
              </a:rPr>
              <a:t>business@baryonssoftsolutions.com</a:t>
            </a:r>
          </a:p>
        </p:txBody>
      </p:sp>
    </p:spTree>
    <p:extLst>
      <p:ext uri="{BB962C8B-B14F-4D97-AF65-F5344CB8AC3E}">
        <p14:creationId xmlns:p14="http://schemas.microsoft.com/office/powerpoint/2010/main" val="2389546036"/>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fade/>
      </p:transition>
    </mc:Fallback>
  </mc:AlternateContent>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211</TotalTime>
  <Words>1087</Words>
  <Application>Microsoft Office PowerPoint</Application>
  <PresentationFormat>Custom</PresentationFormat>
  <Paragraphs>160</Paragraphs>
  <Slides>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Book Antiqua</vt:lpstr>
      <vt:lpstr>Calibri</vt:lpstr>
      <vt:lpstr>Helvetica Light</vt:lpstr>
      <vt:lpstr>Helvetica Neue</vt:lpstr>
      <vt:lpstr>Roboto Bold</vt:lpstr>
      <vt:lpstr>Roboto Light</vt:lpstr>
      <vt:lpstr>Roboto Regular</vt:lpstr>
      <vt:lpstr>Verdana</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baryons</dc:creator>
  <cp:lastModifiedBy>baryons</cp:lastModifiedBy>
  <cp:revision>71</cp:revision>
  <dcterms:modified xsi:type="dcterms:W3CDTF">2016-07-12T06:58:44Z</dcterms:modified>
</cp:coreProperties>
</file>